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5" r:id="rId2"/>
    <p:sldId id="465" r:id="rId3"/>
    <p:sldId id="652" r:id="rId4"/>
    <p:sldId id="387" r:id="rId5"/>
    <p:sldId id="686" r:id="rId6"/>
    <p:sldId id="687" r:id="rId7"/>
    <p:sldId id="688" r:id="rId8"/>
    <p:sldId id="689" r:id="rId9"/>
    <p:sldId id="349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F3B53-4AB3-4EA1-AF74-146C2131ACB0}" v="3237" dt="2018-10-09T08:08:42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Proyectos%20VCVC%202018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Proyectos%20VCVC%202018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7546172502541"/>
          <c:y val="3.7329950767003338E-3"/>
          <c:w val="0.72188631756790622"/>
          <c:h val="0.92264792588250488"/>
        </c:manualLayout>
      </c:layout>
      <c:pieChart>
        <c:varyColors val="1"/>
        <c:ser>
          <c:idx val="0"/>
          <c:order val="0"/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00-40D7-B448-C28EBA72B71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0-40D7-B448-C28EBA72B71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0-40D7-B448-C28EBA72B7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00-40D7-B448-C28EBA72B71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00-40D7-B448-C28EBA72B717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00-40D7-B448-C28EBA72B717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00-40D7-B448-C28EBA72B717}"/>
              </c:ext>
            </c:extLst>
          </c:dPt>
          <c:dPt>
            <c:idx val="7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00-40D7-B448-C28EBA72B717}"/>
              </c:ext>
            </c:extLst>
          </c:dPt>
          <c:dLbls>
            <c:dLbl>
              <c:idx val="0"/>
              <c:layout>
                <c:manualLayout>
                  <c:x val="-0.10171484022827118"/>
                  <c:y val="0.234308383703461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Human capital</a:t>
                    </a:r>
                    <a:r>
                      <a:rPr lang="en-US" baseline="0" dirty="0"/>
                      <a:t>: </a:t>
                    </a:r>
                    <a:fld id="{155C35BC-A6E0-44E8-B6FB-E175B0C93EBB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C9C93DC4-D4AC-4C5B-BCC4-AE7974056906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81273063135014"/>
                      <c:h val="0.1054263051083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00-40D7-B448-C28EBA72B717}"/>
                </c:ext>
              </c:extLst>
            </c:dLbl>
            <c:dLbl>
              <c:idx val="1"/>
              <c:layout>
                <c:manualLayout>
                  <c:x val="-8.731072364934353E-2"/>
                  <c:y val="-0.138141531785766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200" dirty="0" err="1">
                        <a:latin typeface="Trebuchet MS" panose="020B0603020202020204" pitchFamily="34" charset="0"/>
                      </a:rPr>
                      <a:t>ST&amp;I</a:t>
                    </a:r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: </a:t>
                    </a:r>
                    <a:fld id="{8F53DED3-66EC-435F-AF7A-14B652A39331}" type="VALUE">
                      <a:rPr lang="en-US" sz="1200" baseline="0">
                        <a:latin typeface="Trebuchet MS" panose="020B0603020202020204" pitchFamily="34" charset="0"/>
                      </a:rPr>
                      <a:pPr>
                        <a:defRPr sz="1200"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; </a:t>
                    </a:r>
                    <a:fld id="{1F793D78-B0A7-4C37-8805-A5407C07FF06}" type="PERCENTAGE">
                      <a:rPr lang="en-US" sz="1200" baseline="0">
                        <a:latin typeface="Trebuchet MS" panose="020B0603020202020204" pitchFamily="34" charset="0"/>
                      </a:rPr>
                      <a:pPr>
                        <a:defRPr sz="1200"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sz="1200" baseline="0" dirty="0"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6793391125123"/>
                      <c:h val="0.1527235104375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F00-40D7-B448-C28EBA72B717}"/>
                </c:ext>
              </c:extLst>
            </c:dLbl>
            <c:dLbl>
              <c:idx val="2"/>
              <c:layout>
                <c:manualLayout>
                  <c:x val="-0.10132195208017691"/>
                  <c:y val="-1.067729270837003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Shared value: </a:t>
                    </a:r>
                    <a:fld id="{F7A115FE-FDEE-4204-849C-DC69823C59DA}" type="VALUE">
                      <a:rPr lang="en-US" sz="1200" baseline="0">
                        <a:latin typeface="Trebuchet MS" panose="020B0603020202020204" pitchFamily="34" charset="0"/>
                      </a:rPr>
                      <a:pPr>
                        <a:defRPr sz="1200"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; </a:t>
                    </a:r>
                    <a:fld id="{3D4D2829-ED07-4DF5-9EAF-6112D88DA32A}" type="PERCENTAGE">
                      <a:rPr lang="en-US" sz="1200" baseline="0">
                        <a:latin typeface="Trebuchet MS" panose="020B0603020202020204" pitchFamily="34" charset="0"/>
                      </a:rPr>
                      <a:pPr>
                        <a:defRPr sz="1200"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sz="1200" baseline="0" dirty="0"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39237888886577"/>
                      <c:h val="9.72953349840427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00-40D7-B448-C28EBA72B717}"/>
                </c:ext>
              </c:extLst>
            </c:dLbl>
            <c:dLbl>
              <c:idx val="3"/>
              <c:layout>
                <c:manualLayout>
                  <c:x val="-5.4967750257135829E-2"/>
                  <c:y val="-1.31802636650662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latin typeface="Trebuchet MS" panose="020B0603020202020204" pitchFamily="34" charset="0"/>
                      </a:rPr>
                      <a:t>Marketing</a:t>
                    </a:r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: </a:t>
                    </a:r>
                    <a:fld id="{8978BB85-967D-417F-88A0-A02660619F7F}" type="VALUE">
                      <a:rPr lang="en-US" sz="1200" baseline="0">
                        <a:latin typeface="Trebuchet MS" panose="020B0603020202020204" pitchFamily="34" charset="0"/>
                      </a:rPr>
                      <a:pPr>
                        <a:defRPr sz="1200"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; </a:t>
                    </a:r>
                    <a:fld id="{046A4649-980D-4908-9FC2-36D15452CE81}" type="PERCENTAGE">
                      <a:rPr lang="en-US" sz="1200" baseline="0">
                        <a:latin typeface="Trebuchet MS" panose="020B0603020202020204" pitchFamily="34" charset="0"/>
                      </a:rPr>
                      <a:pPr>
                        <a:defRPr sz="1200"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sz="1200" baseline="0" dirty="0"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65247134414361"/>
                      <c:h val="0.122290023030920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F00-40D7-B448-C28EBA72B717}"/>
                </c:ext>
              </c:extLst>
            </c:dLbl>
            <c:dLbl>
              <c:idx val="4"/>
              <c:layout>
                <c:manualLayout>
                  <c:x val="-1.9680830800960517E-2"/>
                  <c:y val="-3.266055711977893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>
                        <a:solidFill>
                          <a:prstClr val="black"/>
                        </a:solidFill>
                        <a:latin typeface="Trebuchet MS" panose="020B0603020202020204" pitchFamily="34" charset="0"/>
                      </a:rPr>
                      <a:t>Regulatory issues</a:t>
                    </a:r>
                    <a:r>
                      <a:rPr lang="en-US" sz="1200" b="1" i="0" u="none" strike="noStrike" kern="1200" baseline="0" dirty="0">
                        <a:solidFill>
                          <a:prstClr val="black"/>
                        </a:solidFill>
                        <a:latin typeface="Trebuchet MS" panose="020B0603020202020204" pitchFamily="34" charset="0"/>
                      </a:rPr>
                      <a:t>;</a:t>
                    </a:r>
                    <a:r>
                      <a:rPr lang="en-US" baseline="0" dirty="0"/>
                      <a:t> </a:t>
                    </a:r>
                    <a:fld id="{285C1901-5761-43D3-B335-9EBE39F99B9E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2DF738AD-A3C3-47A5-808D-648784BD5C0D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F00-40D7-B448-C28EBA72B717}"/>
                </c:ext>
              </c:extLst>
            </c:dLbl>
            <c:dLbl>
              <c:idx val="5"/>
              <c:layout>
                <c:manualLayout>
                  <c:x val="2.3951139851806892E-2"/>
                  <c:y val="4.859876549141692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200" b="0" dirty="0">
                        <a:solidFill>
                          <a:prstClr val="black"/>
                        </a:solidFill>
                        <a:latin typeface="Trebuchet MS" panose="020B0603020202020204" pitchFamily="34" charset="0"/>
                      </a:rPr>
                      <a:t>Business platforms</a:t>
                    </a:r>
                    <a:r>
                      <a:rPr lang="en-US" baseline="0" dirty="0"/>
                      <a:t>: </a:t>
                    </a:r>
                    <a:fld id="{FC89243F-DE14-4495-B199-C30DBA0EDDB5}" type="VALUE">
                      <a:rPr lang="en-US" baseline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baseline="0" dirty="0"/>
                      <a:t>; </a:t>
                    </a:r>
                    <a:fld id="{3310A428-4996-4267-B76D-57F7A6EB8D03}" type="PERCENTAGE">
                      <a:rPr lang="en-US" baseline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78625347609521"/>
                      <c:h val="0.1215127161217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F00-40D7-B448-C28EBA72B717}"/>
                </c:ext>
              </c:extLst>
            </c:dLbl>
            <c:dLbl>
              <c:idx val="6"/>
              <c:layout>
                <c:manualLayout>
                  <c:x val="0"/>
                  <c:y val="-5.86165218291910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Logistics</a:t>
                    </a:r>
                    <a:r>
                      <a:rPr lang="en-US" baseline="0" dirty="0"/>
                      <a:t>: </a:t>
                    </a:r>
                    <a:fld id="{EE0ED442-6446-404E-835D-5F42AD377C3B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BAE97A1C-A9FD-4617-B6C9-4FC69D4307F7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4307397424699"/>
                      <c:h val="0.1215127161217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F00-40D7-B448-C28EBA72B717}"/>
                </c:ext>
              </c:extLst>
            </c:dLbl>
            <c:dLbl>
              <c:idx val="7"/>
              <c:layout>
                <c:manualLayout>
                  <c:x val="0.17824072991149445"/>
                  <c:y val="0.111871334351947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latin typeface="Trebuchet MS" panose="020B0603020202020204" pitchFamily="34" charset="0"/>
                      </a:rPr>
                      <a:t>Technology</a:t>
                    </a:r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 Transfer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defRPr>
                    </a:pPr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: </a:t>
                    </a:r>
                    <a:fld id="{F1F0CB70-9A6E-4F02-B1E0-682F5EC205F4}" type="VALUE">
                      <a:rPr lang="en-US" sz="1200" baseline="0">
                        <a:latin typeface="Trebuchet MS" panose="020B0603020202020204" pitchFamily="34" charset="0"/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sz="1200" baseline="0" dirty="0">
                        <a:latin typeface="Trebuchet MS" panose="020B0603020202020204" pitchFamily="34" charset="0"/>
                      </a:rPr>
                      <a:t>; </a:t>
                    </a:r>
                    <a:fld id="{21C9CC24-68DB-419C-AA72-1C2D8E8BFD55}" type="PERCENTAGE">
                      <a:rPr lang="en-US" sz="1200" baseline="0">
                        <a:latin typeface="Trebuchet MS" panose="020B0603020202020204" pitchFamily="34" charset="0"/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sz="1200" baseline="0" dirty="0"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46487615042796"/>
                      <c:h val="0.196622345224634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F00-40D7-B448-C28EBA72B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Hoja2!$C$8:$C$15</c:f>
              <c:strCache>
                <c:ptCount val="8"/>
                <c:pt idx="0">
                  <c:v>Talento humano</c:v>
                </c:pt>
                <c:pt idx="1">
                  <c:v>Ciencia, Tecnología e Innovación</c:v>
                </c:pt>
                <c:pt idx="2">
                  <c:v>Valor compartido</c:v>
                </c:pt>
                <c:pt idx="3">
                  <c:v>Posicionamiento y mercadeo </c:v>
                </c:pt>
                <c:pt idx="4">
                  <c:v>Normatividad</c:v>
                </c:pt>
                <c:pt idx="5">
                  <c:v>Plataformas de negocio</c:v>
                </c:pt>
                <c:pt idx="6">
                  <c:v>Infraestructura y logística</c:v>
                </c:pt>
                <c:pt idx="7">
                  <c:v>Fortalecimiento empresarial</c:v>
                </c:pt>
              </c:strCache>
            </c:strRef>
          </c:cat>
          <c:val>
            <c:numRef>
              <c:f>Hoja2!$D$8:$D$15</c:f>
              <c:numCache>
                <c:formatCode>_(* #,##0_);_(* \(#,##0\);_(* "-"_);_(@_)</c:formatCode>
                <c:ptCount val="8"/>
                <c:pt idx="0">
                  <c:v>17</c:v>
                </c:pt>
                <c:pt idx="1">
                  <c:v>14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F00-40D7-B448-C28EBA72B7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7324230380323"/>
          <c:y val="2.1758796629716304E-2"/>
          <c:w val="0.76098900548088577"/>
          <c:h val="0.913194984673966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1-4F2D-946E-AF072F49F72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1-4F2D-946E-AF072F49F72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01-4F2D-946E-AF072F49F72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01-4F2D-946E-AF072F49F72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01-4F2D-946E-AF072F49F72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01-4F2D-946E-AF072F49F7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01-4F2D-946E-AF072F49F729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A01-4F2D-946E-AF072F49F729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A01-4F2D-946E-AF072F49F729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A01-4F2D-946E-AF072F49F729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A01-4F2D-946E-AF072F49F729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A01-4F2D-946E-AF072F49F72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A01-4F2D-946E-AF072F49F729}"/>
              </c:ext>
            </c:extLst>
          </c:dPt>
          <c:dLbls>
            <c:dLbl>
              <c:idx val="0"/>
              <c:layout>
                <c:manualLayout>
                  <c:x val="5.7291663185837359E-2"/>
                  <c:y val="1.90973920882060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Creative and content industries</a:t>
                    </a:r>
                    <a:r>
                      <a:rPr lang="en-US" baseline="0" dirty="0"/>
                      <a:t>: </a:t>
                    </a:r>
                    <a:fld id="{07CDC764-6297-42AC-B549-34B7F8ACCB64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6D181091-4963-48EA-A08A-F9B7172C6FB1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50114048671015"/>
                      <c:h val="0.137501223035083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01-4F2D-946E-AF072F49F729}"/>
                </c:ext>
              </c:extLst>
            </c:dLbl>
            <c:dLbl>
              <c:idx val="1"/>
              <c:layout>
                <c:manualLayout>
                  <c:x val="-0.12201002345132064"/>
                  <c:y val="0.1403618218972201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Financial Services</a:t>
                    </a:r>
                    <a:r>
                      <a:rPr lang="en-US" baseline="0" dirty="0"/>
                      <a:t>: </a:t>
                    </a:r>
                    <a:fld id="{108374AC-B859-4A84-A5A2-37F9890A5A4E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354B8229-F377-4B39-8444-7F532C2ACDCC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8856619467736"/>
                      <c:h val="0.105035656485133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01-4F2D-946E-AF072F49F729}"/>
                </c:ext>
              </c:extLst>
            </c:dLbl>
            <c:dLbl>
              <c:idx val="2"/>
              <c:layout>
                <c:manualLayout>
                  <c:x val="-0.1210185719221729"/>
                  <c:y val="-2.33808218474967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Graphic communications</a:t>
                    </a:r>
                    <a:r>
                      <a:rPr lang="en-US" baseline="0" dirty="0"/>
                      <a:t>: </a:t>
                    </a:r>
                    <a:fld id="{0508E99A-EE7C-4747-B532-BF339A211040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98A75703-5AC7-4397-82B1-6D0B06C5F314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01-4F2D-946E-AF072F49F729}"/>
                </c:ext>
              </c:extLst>
            </c:dLbl>
            <c:dLbl>
              <c:idx val="3"/>
              <c:layout>
                <c:manualLayout>
                  <c:x val="-0.14243928821332222"/>
                  <c:y val="-0.10701336436500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Dairy</a:t>
                    </a:r>
                    <a:r>
                      <a:rPr lang="en-US" baseline="0" dirty="0"/>
                      <a:t>: </a:t>
                    </a:r>
                    <a:fld id="{4CEE9BEB-EA4E-4162-9A8C-48C9C677B4CA}" type="VALUE">
                      <a:rPr lang="en-US" baseline="0"/>
                      <a:pPr>
                        <a:defRPr sz="11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baseline="0" dirty="0"/>
                      <a:t>; </a:t>
                    </a:r>
                    <a:fld id="{10F1D113-EFBC-41E8-90E5-5F2BBA5D252E}" type="PERCENTAGE">
                      <a:rPr lang="en-US" baseline="0"/>
                      <a:pPr>
                        <a:defRPr sz="11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A01-4F2D-946E-AF072F49F72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Health</a:t>
                    </a:r>
                    <a:r>
                      <a:rPr lang="en-US" baseline="0" dirty="0"/>
                      <a:t>; </a:t>
                    </a:r>
                    <a:fld id="{1CD02594-BE4C-49F2-ABA4-863CF7E605A1}" type="VALUE">
                      <a:rPr lang="en-US" baseline="0"/>
                      <a:pPr>
                        <a:defRPr sz="11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baseline="0" dirty="0"/>
                      <a:t>; </a:t>
                    </a:r>
                    <a:fld id="{3DE9431D-149E-411C-B6EE-8C0844EC016A}" type="PERCENTAGE">
                      <a:rPr lang="en-US" baseline="0"/>
                      <a:pPr>
                        <a:defRPr sz="11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A01-4F2D-946E-AF072F49F729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Software &amp; IT: </a:t>
                    </a:r>
                    <a:fld id="{F87B5E2F-071F-4154-9493-EAEC9628BE3F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B80E5B59-7996-470C-8F63-0DF120386B9F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A01-4F2D-946E-AF072F49F729}"/>
                </c:ext>
              </c:extLst>
            </c:dLbl>
            <c:dLbl>
              <c:idx val="6"/>
              <c:layout>
                <c:manualLayout>
                  <c:x val="1.7501274818868769E-2"/>
                  <c:y val="-2.08610688284045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Construction</a:t>
                    </a:r>
                    <a:r>
                      <a:rPr lang="en-US" baseline="0" dirty="0"/>
                      <a:t>: </a:t>
                    </a:r>
                    <a:fld id="{D1C0824C-AE41-4B04-ABDE-EE481600441A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1D445BA4-EEDD-4773-BE11-71513DDB0397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32984559821587"/>
                      <c:h val="7.26974058824378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A01-4F2D-946E-AF072F49F729}"/>
                </c:ext>
              </c:extLst>
            </c:dLbl>
            <c:dLbl>
              <c:idx val="7"/>
              <c:layout>
                <c:manualLayout>
                  <c:x val="3.3937248837291678E-3"/>
                  <c:y val="1.21081475790320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Electric energy</a:t>
                    </a:r>
                    <a:r>
                      <a:rPr lang="en-US" baseline="0" dirty="0"/>
                      <a:t>: </a:t>
                    </a:r>
                    <a:fld id="{36C86BCE-5118-4704-8E62-541F31EE1758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CC873C5A-90FC-40F2-A778-AB2E99EA5CF4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23840883892237"/>
                      <c:h val="7.26974058824378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A01-4F2D-946E-AF072F49F729}"/>
                </c:ext>
              </c:extLst>
            </c:dLbl>
            <c:dLbl>
              <c:idx val="8"/>
              <c:layout>
                <c:manualLayout>
                  <c:x val="3.0077705473066404E-3"/>
                  <c:y val="-5.1582005905855969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Cosmetics: </a:t>
                    </a:r>
                    <a:fld id="{95701A33-A42C-40FA-835C-AC8DCC234296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C7C097E6-C3A8-4EBE-BCDD-5DC6070A586E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A01-4F2D-946E-AF072F49F729}"/>
                </c:ext>
              </c:extLst>
            </c:dLbl>
            <c:dLbl>
              <c:idx val="9"/>
              <c:layout>
                <c:manualLayout>
                  <c:x val="-2.5462961415927785E-2"/>
                  <c:y val="6.38725060109166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Gastronomy</a:t>
                    </a:r>
                    <a:r>
                      <a:rPr lang="en-US" baseline="0" dirty="0"/>
                      <a:t>: </a:t>
                    </a:r>
                    <a:fld id="{AF8D0B33-49FB-4998-9A3C-2634129E3230}" type="VALUE">
                      <a:rPr lang="en-US" baseline="0"/>
                      <a:pPr>
                        <a:defRPr sz="1100"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baseline="0" dirty="0"/>
                      <a:t>; </a:t>
                    </a:r>
                    <a:fld id="{DA0FECAD-14B9-4227-AFC9-B80A98E795EF}" type="PERCENTAGE">
                      <a:rPr lang="en-US" baseline="0"/>
                      <a:pPr>
                        <a:defRPr sz="1100"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34837073804494"/>
                      <c:h val="0.128716422674509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A01-4F2D-946E-AF072F49F729}"/>
                </c:ext>
              </c:extLst>
            </c:dLbl>
            <c:dLbl>
              <c:idx val="10"/>
              <c:layout>
                <c:manualLayout>
                  <c:x val="4.498456516813909E-3"/>
                  <c:y val="-3.51189511892712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Jewelry</a:t>
                    </a:r>
                    <a:r>
                      <a:rPr lang="en-US" baseline="0" dirty="0"/>
                      <a:t>: </a:t>
                    </a:r>
                    <a:fld id="{282DB9E5-EBA8-47D7-ABC7-248140DE8B0F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1B91579C-0ED1-465C-9C32-FDD4254151E0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A01-4F2D-946E-AF072F49F729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t>Business and Event Tourism</a:t>
                    </a:r>
                    <a:r>
                      <a:rPr lang="en-US" baseline="0" dirty="0"/>
                      <a:t>: </a:t>
                    </a:r>
                    <a:fld id="{737277FB-C461-42A5-B7EB-2CD9F7A164BB}" type="VALUE">
                      <a:rPr lang="en-US" baseline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Trebuchet MS" panose="020B0603020202020204" pitchFamily="34" charset="0"/>
                        </a:defRPr>
                      </a:pPr>
                      <a:t>[VALOR]</a:t>
                    </a:fld>
                    <a:r>
                      <a:rPr lang="en-US" baseline="0" dirty="0"/>
                      <a:t>; </a:t>
                    </a:r>
                    <a:fld id="{D9B19323-C3F3-4512-8E4B-AF9CB6480A31}" type="PERCENTAGE">
                      <a:rPr lang="en-US" baseline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Trebuchet MS" panose="020B0603020202020204" pitchFamily="34" charset="0"/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A01-4F2D-946E-AF072F49F72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baseline="0" dirty="0"/>
                      <a:t>Rest: </a:t>
                    </a:r>
                    <a:fld id="{F267E260-5BC0-4795-BAFD-B89FFB7BC213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D017977C-83FF-4EB3-B146-CBDA426A55E7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A01-4F2D-946E-AF072F49F7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Hoja2!$C$32:$C$44</c:f>
              <c:strCache>
                <c:ptCount val="13"/>
                <c:pt idx="0">
                  <c:v>Industrias creativas y de contenidos</c:v>
                </c:pt>
                <c:pt idx="1">
                  <c:v>Servicios financieros</c:v>
                </c:pt>
                <c:pt idx="2">
                  <c:v>Comunicación gráfica</c:v>
                </c:pt>
                <c:pt idx="3">
                  <c:v>Lácteo</c:v>
                </c:pt>
                <c:pt idx="4">
                  <c:v>Salud</c:v>
                </c:pt>
                <c:pt idx="5">
                  <c:v>Software y TI</c:v>
                </c:pt>
                <c:pt idx="6">
                  <c:v>Construcción</c:v>
                </c:pt>
                <c:pt idx="7">
                  <c:v>Energía Eléctrica</c:v>
                </c:pt>
                <c:pt idx="8">
                  <c:v>Cosméticos</c:v>
                </c:pt>
                <c:pt idx="9">
                  <c:v>Gastronomía</c:v>
                </c:pt>
                <c:pt idx="10">
                  <c:v>Joyería y bisutería</c:v>
                </c:pt>
                <c:pt idx="11">
                  <c:v>Turismo de negocios y eventos</c:v>
                </c:pt>
                <c:pt idx="12">
                  <c:v>Resto</c:v>
                </c:pt>
              </c:strCache>
            </c:strRef>
          </c:cat>
          <c:val>
            <c:numRef>
              <c:f>Hoja2!$D$32:$D$44</c:f>
              <c:numCache>
                <c:formatCode>_(* #,##0_);_(* \(#,##0\);_(* "-"_);_(@_)</c:formatCode>
                <c:ptCount val="13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A01-4F2D-946E-AF072F49F72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image" Target="../media/image34.jfif"/><Relationship Id="rId4" Type="http://schemas.openxmlformats.org/officeDocument/2006/relationships/image" Target="../media/image37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image" Target="../media/image34.jfif"/><Relationship Id="rId4" Type="http://schemas.openxmlformats.org/officeDocument/2006/relationships/image" Target="../media/image37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BD9D8-2807-42AC-B9FB-E8153A6F3B95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CB54658-9057-4137-8083-9E337D433649}">
      <dgm:prSet phldrT="[Texto]" custT="1"/>
      <dgm:spPr/>
      <dgm:t>
        <a:bodyPr/>
        <a:lstStyle/>
        <a:p>
          <a:r>
            <a:rPr lang="es-MX" sz="2000" dirty="0" err="1"/>
            <a:t>Biodiversity</a:t>
          </a:r>
          <a:endParaRPr lang="es-CO" sz="2000" dirty="0"/>
        </a:p>
      </dgm:t>
    </dgm:pt>
    <dgm:pt modelId="{517732FF-4185-4682-87F3-9D5CCCEF4A9D}" type="parTrans" cxnId="{13207E0C-1B0E-4716-ACD5-3E91A57399E9}">
      <dgm:prSet/>
      <dgm:spPr/>
      <dgm:t>
        <a:bodyPr/>
        <a:lstStyle/>
        <a:p>
          <a:endParaRPr lang="es-CO" sz="2800"/>
        </a:p>
      </dgm:t>
    </dgm:pt>
    <dgm:pt modelId="{402734B7-EC8E-44A6-BCE0-0A77130C6DD4}" type="sibTrans" cxnId="{13207E0C-1B0E-4716-ACD5-3E91A57399E9}">
      <dgm:prSet/>
      <dgm:spPr/>
      <dgm:t>
        <a:bodyPr/>
        <a:lstStyle/>
        <a:p>
          <a:endParaRPr lang="es-CO" sz="2800"/>
        </a:p>
      </dgm:t>
    </dgm:pt>
    <dgm:pt modelId="{006587A0-FE0C-464A-86B9-9B960BCBFCFD}">
      <dgm:prSet phldrT="[Texto]" custT="1"/>
      <dgm:spPr/>
      <dgm:t>
        <a:bodyPr/>
        <a:lstStyle/>
        <a:p>
          <a:pPr>
            <a:buClr>
              <a:schemeClr val="bg2">
                <a:lumMod val="65000"/>
              </a:schemeClr>
            </a:buClr>
            <a:buFont typeface="Wingdings" panose="05000000000000000000" pitchFamily="2" charset="2"/>
            <a:buChar char="Ø"/>
          </a:pPr>
          <a:r>
            <a:rPr lang="it-IT" sz="1200" dirty="0">
              <a:latin typeface="Trebuchet MS" panose="020B0603020202020204" pitchFamily="34" charset="0"/>
            </a:rPr>
            <a:t>Agrindustry/</a:t>
          </a:r>
        </a:p>
        <a:p>
          <a:pPr>
            <a:buClr>
              <a:schemeClr val="bg2">
                <a:lumMod val="65000"/>
              </a:schemeClr>
            </a:buClr>
            <a:buFont typeface="Wingdings" panose="05000000000000000000" pitchFamily="2" charset="2"/>
            <a:buChar char="Ø"/>
          </a:pPr>
          <a:r>
            <a:rPr lang="it-IT" sz="1200" dirty="0">
              <a:latin typeface="Trebuchet MS" panose="020B0603020202020204" pitchFamily="34" charset="0"/>
            </a:rPr>
            <a:t>Agrifood: Focus on </a:t>
          </a:r>
          <a:r>
            <a:rPr lang="it-IT" sz="1200" b="1" dirty="0">
              <a:latin typeface="Trebuchet MS" panose="020B0603020202020204" pitchFamily="34" charset="0"/>
            </a:rPr>
            <a:t>DAIRY and Gastronomy</a:t>
          </a:r>
          <a:endParaRPr lang="es-CO" sz="1200" dirty="0"/>
        </a:p>
      </dgm:t>
    </dgm:pt>
    <dgm:pt modelId="{096F3165-CF9B-4193-B7C5-ECBE7E887869}" type="parTrans" cxnId="{F399565F-7327-4D1C-8680-5004F49BFBBC}">
      <dgm:prSet/>
      <dgm:spPr/>
      <dgm:t>
        <a:bodyPr/>
        <a:lstStyle/>
        <a:p>
          <a:endParaRPr lang="es-CO" sz="2800"/>
        </a:p>
      </dgm:t>
    </dgm:pt>
    <dgm:pt modelId="{1E898270-37A8-479A-A9FD-C392391354C9}" type="sibTrans" cxnId="{F399565F-7327-4D1C-8680-5004F49BFBBC}">
      <dgm:prSet/>
      <dgm:spPr/>
      <dgm:t>
        <a:bodyPr/>
        <a:lstStyle/>
        <a:p>
          <a:endParaRPr lang="es-CO" sz="2800"/>
        </a:p>
      </dgm:t>
    </dgm:pt>
    <dgm:pt modelId="{3F06C6C6-EF81-4D77-8033-A814869E4DED}">
      <dgm:prSet custT="1"/>
      <dgm:spPr/>
      <dgm:t>
        <a:bodyPr/>
        <a:lstStyle/>
        <a:p>
          <a:r>
            <a:rPr lang="it-IT" sz="1200" dirty="0">
              <a:latin typeface="Trebuchet MS" panose="020B0603020202020204" pitchFamily="34" charset="0"/>
            </a:rPr>
            <a:t>Energy and new materials </a:t>
          </a:r>
        </a:p>
      </dgm:t>
    </dgm:pt>
    <dgm:pt modelId="{641D3D0F-A111-4F84-AF44-9CA5C61D16EE}" type="parTrans" cxnId="{79C97539-951B-44B8-88A0-265D3AE43351}">
      <dgm:prSet/>
      <dgm:spPr/>
      <dgm:t>
        <a:bodyPr/>
        <a:lstStyle/>
        <a:p>
          <a:endParaRPr lang="es-CO" sz="2800"/>
        </a:p>
      </dgm:t>
    </dgm:pt>
    <dgm:pt modelId="{694BC1FE-2447-4985-A876-C82EC8E4215E}" type="sibTrans" cxnId="{79C97539-951B-44B8-88A0-265D3AE43351}">
      <dgm:prSet/>
      <dgm:spPr/>
      <dgm:t>
        <a:bodyPr/>
        <a:lstStyle/>
        <a:p>
          <a:endParaRPr lang="es-CO" sz="2800"/>
        </a:p>
      </dgm:t>
    </dgm:pt>
    <dgm:pt modelId="{497C285C-6863-4B2E-89AB-02B242F6B4EE}">
      <dgm:prSet phldrT="[Texto]" custT="1"/>
      <dgm:spPr/>
      <dgm:t>
        <a:bodyPr/>
        <a:lstStyle/>
        <a:p>
          <a:pPr>
            <a:buClr>
              <a:schemeClr val="bg2">
                <a:lumMod val="65000"/>
              </a:schemeClr>
            </a:buClr>
            <a:buFont typeface="Wingdings" panose="05000000000000000000" pitchFamily="2" charset="2"/>
            <a:buChar char="Ø"/>
          </a:pPr>
          <a:r>
            <a:rPr lang="en-US" sz="1200" dirty="0">
              <a:latin typeface="Trebuchet MS" panose="020B0603020202020204" pitchFamily="34" charset="0"/>
            </a:rPr>
            <a:t>Buffalo chain: processing meat and milk</a:t>
          </a:r>
          <a:endParaRPr lang="es-CO" sz="1200" dirty="0"/>
        </a:p>
      </dgm:t>
    </dgm:pt>
    <dgm:pt modelId="{A146636A-CBCB-4D4E-B2A7-19ECD3C6FAA9}" type="parTrans" cxnId="{D4D4DB50-C8A5-4E9F-B77B-D39E06BA8E99}">
      <dgm:prSet/>
      <dgm:spPr/>
      <dgm:t>
        <a:bodyPr/>
        <a:lstStyle/>
        <a:p>
          <a:endParaRPr lang="es-CO" sz="2800"/>
        </a:p>
      </dgm:t>
    </dgm:pt>
    <dgm:pt modelId="{47D263C5-FDCA-4F02-BBBF-A0E16A94EFBE}" type="sibTrans" cxnId="{D4D4DB50-C8A5-4E9F-B77B-D39E06BA8E99}">
      <dgm:prSet/>
      <dgm:spPr/>
      <dgm:t>
        <a:bodyPr/>
        <a:lstStyle/>
        <a:p>
          <a:endParaRPr lang="es-CO" sz="2800"/>
        </a:p>
      </dgm:t>
    </dgm:pt>
    <dgm:pt modelId="{C710A8E6-D87C-444C-A81A-21AC3419B2C1}">
      <dgm:prSet phldrT="[Texto]" custT="1"/>
      <dgm:spPr/>
      <dgm:t>
        <a:bodyPr/>
        <a:lstStyle/>
        <a:p>
          <a:pPr>
            <a:buClr>
              <a:schemeClr val="bg2">
                <a:lumMod val="65000"/>
              </a:schemeClr>
            </a:buClr>
            <a:buFont typeface="Wingdings" panose="05000000000000000000" pitchFamily="2" charset="2"/>
            <a:buChar char="Ø"/>
          </a:pPr>
          <a:r>
            <a:rPr lang="it-IT" sz="1200" dirty="0">
              <a:latin typeface="Trebuchet MS" panose="020B0603020202020204" pitchFamily="34" charset="0"/>
            </a:rPr>
            <a:t>Life sciences: new tech. for health, pharma, cosmetics.</a:t>
          </a:r>
          <a:endParaRPr lang="es-CO" sz="1200" dirty="0"/>
        </a:p>
      </dgm:t>
    </dgm:pt>
    <dgm:pt modelId="{E445D233-1803-4DA4-8A18-5B00B4E970B4}" type="parTrans" cxnId="{FFD9EBB1-D23A-4ACD-95EF-3FF50F4E5E36}">
      <dgm:prSet/>
      <dgm:spPr/>
      <dgm:t>
        <a:bodyPr/>
        <a:lstStyle/>
        <a:p>
          <a:endParaRPr lang="es-CO" sz="2800"/>
        </a:p>
      </dgm:t>
    </dgm:pt>
    <dgm:pt modelId="{CF7E4C57-0897-410F-AE8A-A93B06284420}" type="sibTrans" cxnId="{FFD9EBB1-D23A-4ACD-95EF-3FF50F4E5E36}">
      <dgm:prSet/>
      <dgm:spPr/>
      <dgm:t>
        <a:bodyPr/>
        <a:lstStyle/>
        <a:p>
          <a:endParaRPr lang="es-CO" sz="2800"/>
        </a:p>
      </dgm:t>
    </dgm:pt>
    <dgm:pt modelId="{7555BAC5-EE6E-4AEB-96A6-4CEA444AF892}" type="pres">
      <dgm:prSet presAssocID="{1A2BD9D8-2807-42AC-B9FB-E8153A6F3B95}" presName="composite" presStyleCnt="0">
        <dgm:presLayoutVars>
          <dgm:chMax val="1"/>
          <dgm:dir/>
          <dgm:resizeHandles val="exact"/>
        </dgm:presLayoutVars>
      </dgm:prSet>
      <dgm:spPr/>
    </dgm:pt>
    <dgm:pt modelId="{6DEEBCBD-5EC3-4E5F-B979-091A0249E964}" type="pres">
      <dgm:prSet presAssocID="{1A2BD9D8-2807-42AC-B9FB-E8153A6F3B95}" presName="radial" presStyleCnt="0">
        <dgm:presLayoutVars>
          <dgm:animLvl val="ctr"/>
        </dgm:presLayoutVars>
      </dgm:prSet>
      <dgm:spPr/>
    </dgm:pt>
    <dgm:pt modelId="{5CEC968C-C640-4560-A100-87D86595D1E2}" type="pres">
      <dgm:prSet presAssocID="{DCB54658-9057-4137-8083-9E337D433649}" presName="centerShape" presStyleLbl="vennNode1" presStyleIdx="0" presStyleCnt="5" custScaleX="91372" custScaleY="90141"/>
      <dgm:spPr/>
    </dgm:pt>
    <dgm:pt modelId="{EA6C17D1-49A1-4EF2-8521-232FE815513C}" type="pres">
      <dgm:prSet presAssocID="{006587A0-FE0C-464A-86B9-9B960BCBFCFD}" presName="node" presStyleLbl="vennNode1" presStyleIdx="1" presStyleCnt="5">
        <dgm:presLayoutVars>
          <dgm:bulletEnabled val="1"/>
        </dgm:presLayoutVars>
      </dgm:prSet>
      <dgm:spPr/>
    </dgm:pt>
    <dgm:pt modelId="{F4E53C2D-F831-4277-AF9E-173A34DE826B}" type="pres">
      <dgm:prSet presAssocID="{497C285C-6863-4B2E-89AB-02B242F6B4EE}" presName="node" presStyleLbl="vennNode1" presStyleIdx="2" presStyleCnt="5">
        <dgm:presLayoutVars>
          <dgm:bulletEnabled val="1"/>
        </dgm:presLayoutVars>
      </dgm:prSet>
      <dgm:spPr/>
    </dgm:pt>
    <dgm:pt modelId="{909CB250-845B-49FD-B259-5EF5CD5B3553}" type="pres">
      <dgm:prSet presAssocID="{C710A8E6-D87C-444C-A81A-21AC3419B2C1}" presName="node" presStyleLbl="vennNode1" presStyleIdx="3" presStyleCnt="5">
        <dgm:presLayoutVars>
          <dgm:bulletEnabled val="1"/>
        </dgm:presLayoutVars>
      </dgm:prSet>
      <dgm:spPr/>
    </dgm:pt>
    <dgm:pt modelId="{1421D646-07AD-4855-AD88-36699A381999}" type="pres">
      <dgm:prSet presAssocID="{3F06C6C6-EF81-4D77-8033-A814869E4DED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13207E0C-1B0E-4716-ACD5-3E91A57399E9}" srcId="{1A2BD9D8-2807-42AC-B9FB-E8153A6F3B95}" destId="{DCB54658-9057-4137-8083-9E337D433649}" srcOrd="0" destOrd="0" parTransId="{517732FF-4185-4682-87F3-9D5CCCEF4A9D}" sibTransId="{402734B7-EC8E-44A6-BCE0-0A77130C6DD4}"/>
    <dgm:cxn modelId="{2C61FF15-69C0-427D-A089-9B299EB1AA91}" type="presOf" srcId="{006587A0-FE0C-464A-86B9-9B960BCBFCFD}" destId="{EA6C17D1-49A1-4EF2-8521-232FE815513C}" srcOrd="0" destOrd="0" presId="urn:microsoft.com/office/officeart/2005/8/layout/radial3"/>
    <dgm:cxn modelId="{79C97539-951B-44B8-88A0-265D3AE43351}" srcId="{DCB54658-9057-4137-8083-9E337D433649}" destId="{3F06C6C6-EF81-4D77-8033-A814869E4DED}" srcOrd="3" destOrd="0" parTransId="{641D3D0F-A111-4F84-AF44-9CA5C61D16EE}" sibTransId="{694BC1FE-2447-4985-A876-C82EC8E4215E}"/>
    <dgm:cxn modelId="{F399565F-7327-4D1C-8680-5004F49BFBBC}" srcId="{DCB54658-9057-4137-8083-9E337D433649}" destId="{006587A0-FE0C-464A-86B9-9B960BCBFCFD}" srcOrd="0" destOrd="0" parTransId="{096F3165-CF9B-4193-B7C5-ECBE7E887869}" sibTransId="{1E898270-37A8-479A-A9FD-C392391354C9}"/>
    <dgm:cxn modelId="{D4D4DB50-C8A5-4E9F-B77B-D39E06BA8E99}" srcId="{DCB54658-9057-4137-8083-9E337D433649}" destId="{497C285C-6863-4B2E-89AB-02B242F6B4EE}" srcOrd="1" destOrd="0" parTransId="{A146636A-CBCB-4D4E-B2A7-19ECD3C6FAA9}" sibTransId="{47D263C5-FDCA-4F02-BBBF-A0E16A94EFBE}"/>
    <dgm:cxn modelId="{951CD258-E151-42A0-989C-E0A846DAC2A4}" type="presOf" srcId="{C710A8E6-D87C-444C-A81A-21AC3419B2C1}" destId="{909CB250-845B-49FD-B259-5EF5CD5B3553}" srcOrd="0" destOrd="0" presId="urn:microsoft.com/office/officeart/2005/8/layout/radial3"/>
    <dgm:cxn modelId="{2907ADAE-8C4B-439E-A451-63532F46365F}" type="presOf" srcId="{DCB54658-9057-4137-8083-9E337D433649}" destId="{5CEC968C-C640-4560-A100-87D86595D1E2}" srcOrd="0" destOrd="0" presId="urn:microsoft.com/office/officeart/2005/8/layout/radial3"/>
    <dgm:cxn modelId="{FFD9EBB1-D23A-4ACD-95EF-3FF50F4E5E36}" srcId="{DCB54658-9057-4137-8083-9E337D433649}" destId="{C710A8E6-D87C-444C-A81A-21AC3419B2C1}" srcOrd="2" destOrd="0" parTransId="{E445D233-1803-4DA4-8A18-5B00B4E970B4}" sibTransId="{CF7E4C57-0897-410F-AE8A-A93B06284420}"/>
    <dgm:cxn modelId="{28EAD2C1-77D5-4AEF-86CA-F525C73CAF2E}" type="presOf" srcId="{497C285C-6863-4B2E-89AB-02B242F6B4EE}" destId="{F4E53C2D-F831-4277-AF9E-173A34DE826B}" srcOrd="0" destOrd="0" presId="urn:microsoft.com/office/officeart/2005/8/layout/radial3"/>
    <dgm:cxn modelId="{0BC065F9-7673-4A99-BFFA-0C978AD034B4}" type="presOf" srcId="{3F06C6C6-EF81-4D77-8033-A814869E4DED}" destId="{1421D646-07AD-4855-AD88-36699A381999}" srcOrd="0" destOrd="0" presId="urn:microsoft.com/office/officeart/2005/8/layout/radial3"/>
    <dgm:cxn modelId="{4ABCB3FE-86B8-47C0-9A37-2AE7545FD4E7}" type="presOf" srcId="{1A2BD9D8-2807-42AC-B9FB-E8153A6F3B95}" destId="{7555BAC5-EE6E-4AEB-96A6-4CEA444AF892}" srcOrd="0" destOrd="0" presId="urn:microsoft.com/office/officeart/2005/8/layout/radial3"/>
    <dgm:cxn modelId="{EB5C9FC1-0860-44C8-BE70-EA7C7DB2725B}" type="presParOf" srcId="{7555BAC5-EE6E-4AEB-96A6-4CEA444AF892}" destId="{6DEEBCBD-5EC3-4E5F-B979-091A0249E964}" srcOrd="0" destOrd="0" presId="urn:microsoft.com/office/officeart/2005/8/layout/radial3"/>
    <dgm:cxn modelId="{18EA91A5-E981-49C5-AE7C-4FE5F0F936A7}" type="presParOf" srcId="{6DEEBCBD-5EC3-4E5F-B979-091A0249E964}" destId="{5CEC968C-C640-4560-A100-87D86595D1E2}" srcOrd="0" destOrd="0" presId="urn:microsoft.com/office/officeart/2005/8/layout/radial3"/>
    <dgm:cxn modelId="{E99135CB-253B-40E3-A0AB-038E504DDA74}" type="presParOf" srcId="{6DEEBCBD-5EC3-4E5F-B979-091A0249E964}" destId="{EA6C17D1-49A1-4EF2-8521-232FE815513C}" srcOrd="1" destOrd="0" presId="urn:microsoft.com/office/officeart/2005/8/layout/radial3"/>
    <dgm:cxn modelId="{B44F420F-E97D-4EF7-8B1E-65AFF94C7B58}" type="presParOf" srcId="{6DEEBCBD-5EC3-4E5F-B979-091A0249E964}" destId="{F4E53C2D-F831-4277-AF9E-173A34DE826B}" srcOrd="2" destOrd="0" presId="urn:microsoft.com/office/officeart/2005/8/layout/radial3"/>
    <dgm:cxn modelId="{FD5A51D0-446F-4ACA-9C8E-A3F1F11F56DD}" type="presParOf" srcId="{6DEEBCBD-5EC3-4E5F-B979-091A0249E964}" destId="{909CB250-845B-49FD-B259-5EF5CD5B3553}" srcOrd="3" destOrd="0" presId="urn:microsoft.com/office/officeart/2005/8/layout/radial3"/>
    <dgm:cxn modelId="{0212824D-0B40-4389-ADA1-087912B7E1C1}" type="presParOf" srcId="{6DEEBCBD-5EC3-4E5F-B979-091A0249E964}" destId="{1421D646-07AD-4855-AD88-36699A38199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68AD9-3228-4400-833E-87B5622005DD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3FD7533-CB45-4D8D-8E7C-10CD95F9545D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err="1"/>
            <a:t>KETs</a:t>
          </a:r>
          <a:endParaRPr lang="es-CO" dirty="0"/>
        </a:p>
      </dgm:t>
    </dgm:pt>
    <dgm:pt modelId="{149D6B3D-C276-4EE9-ABDA-A03EE8F93CC3}" type="parTrans" cxnId="{04DB4CDD-38FE-4308-9764-1C815C2E1E04}">
      <dgm:prSet/>
      <dgm:spPr/>
      <dgm:t>
        <a:bodyPr/>
        <a:lstStyle/>
        <a:p>
          <a:endParaRPr lang="es-CO"/>
        </a:p>
      </dgm:t>
    </dgm:pt>
    <dgm:pt modelId="{A6ECE657-78FC-4362-8486-815416D9D76A}" type="sibTrans" cxnId="{04DB4CDD-38FE-4308-9764-1C815C2E1E04}">
      <dgm:prSet/>
      <dgm:spPr/>
      <dgm:t>
        <a:bodyPr/>
        <a:lstStyle/>
        <a:p>
          <a:endParaRPr lang="es-CO"/>
        </a:p>
      </dgm:t>
    </dgm:pt>
    <dgm:pt modelId="{1CB5F6EE-E71D-44CA-AB06-D88C75BD9873}">
      <dgm:prSet phldrT="[Texto]" custT="1"/>
      <dgm:spPr/>
      <dgm:t>
        <a:bodyPr/>
        <a:lstStyle/>
        <a:p>
          <a:r>
            <a:rPr lang="es-MX" sz="2400" dirty="0" err="1"/>
            <a:t>Bionanotechnology</a:t>
          </a:r>
          <a:endParaRPr lang="es-MX" sz="2400" dirty="0"/>
        </a:p>
        <a:p>
          <a:r>
            <a:rPr lang="es-MX" sz="1600" dirty="0"/>
            <a:t>(</a:t>
          </a:r>
          <a:r>
            <a:rPr lang="es-MX" sz="1600" dirty="0" err="1"/>
            <a:t>Biosensors</a:t>
          </a:r>
          <a:r>
            <a:rPr lang="es-MX" sz="1600" dirty="0"/>
            <a:t>, </a:t>
          </a:r>
          <a:r>
            <a:rPr lang="es-MX" sz="1600" dirty="0" err="1"/>
            <a:t>cellular</a:t>
          </a:r>
          <a:r>
            <a:rPr lang="es-MX" sz="1600" dirty="0"/>
            <a:t> nano-</a:t>
          </a:r>
          <a:r>
            <a:rPr lang="es-MX" sz="1600" dirty="0" err="1"/>
            <a:t>pumps</a:t>
          </a:r>
          <a:r>
            <a:rPr lang="es-MX" sz="1600" dirty="0"/>
            <a:t>, </a:t>
          </a:r>
          <a:r>
            <a:rPr lang="es-MX" sz="1600" dirty="0" err="1"/>
            <a:t>soil</a:t>
          </a:r>
          <a:r>
            <a:rPr lang="es-MX" sz="1600" dirty="0"/>
            <a:t> </a:t>
          </a:r>
          <a:r>
            <a:rPr lang="es-MX" sz="1600" dirty="0" err="1"/>
            <a:t>microbiology</a:t>
          </a:r>
          <a:r>
            <a:rPr lang="es-MX" sz="1600" dirty="0"/>
            <a:t>, etc.)</a:t>
          </a:r>
          <a:endParaRPr lang="es-CO" sz="1600" dirty="0"/>
        </a:p>
      </dgm:t>
    </dgm:pt>
    <dgm:pt modelId="{684319B0-F425-4F3C-B022-F5E018DD4E20}" type="parTrans" cxnId="{CF8B2431-9E6C-4588-9E27-5EA8C550F984}">
      <dgm:prSet/>
      <dgm:spPr/>
      <dgm:t>
        <a:bodyPr/>
        <a:lstStyle/>
        <a:p>
          <a:endParaRPr lang="es-CO"/>
        </a:p>
      </dgm:t>
    </dgm:pt>
    <dgm:pt modelId="{359C0184-C66C-4EA9-858D-8D11F9DC43B8}" type="sibTrans" cxnId="{CF8B2431-9E6C-4588-9E27-5EA8C550F984}">
      <dgm:prSet/>
      <dgm:spPr/>
      <dgm:t>
        <a:bodyPr/>
        <a:lstStyle/>
        <a:p>
          <a:endParaRPr lang="es-CO"/>
        </a:p>
      </dgm:t>
    </dgm:pt>
    <dgm:pt modelId="{7A93EDF3-4766-4D48-9C94-287E3E12C2DE}">
      <dgm:prSet phldrT="[Texto]" custT="1"/>
      <dgm:spPr/>
      <dgm:t>
        <a:bodyPr/>
        <a:lstStyle/>
        <a:p>
          <a:r>
            <a:rPr lang="es-MX" sz="2400" dirty="0"/>
            <a:t>ICT</a:t>
          </a:r>
        </a:p>
        <a:p>
          <a:r>
            <a:rPr lang="es-MX" sz="1500" dirty="0"/>
            <a:t>(Industrial and </a:t>
          </a:r>
          <a:r>
            <a:rPr lang="es-MX" sz="1500" dirty="0" err="1"/>
            <a:t>Agricultural</a:t>
          </a:r>
          <a:r>
            <a:rPr lang="es-MX" sz="1500" dirty="0"/>
            <a:t> </a:t>
          </a:r>
          <a:r>
            <a:rPr lang="es-MX" sz="1500" dirty="0" err="1"/>
            <a:t>sensors</a:t>
          </a:r>
          <a:r>
            <a:rPr lang="es-MX" sz="1500" dirty="0"/>
            <a:t>)</a:t>
          </a:r>
          <a:endParaRPr lang="es-CO" sz="1500" dirty="0"/>
        </a:p>
      </dgm:t>
    </dgm:pt>
    <dgm:pt modelId="{54A8D226-3953-4B96-A300-3560C8DD8B90}" type="parTrans" cxnId="{665AD34E-CDB7-43A8-98F5-F4FE2DC59A18}">
      <dgm:prSet/>
      <dgm:spPr/>
      <dgm:t>
        <a:bodyPr/>
        <a:lstStyle/>
        <a:p>
          <a:endParaRPr lang="es-CO"/>
        </a:p>
      </dgm:t>
    </dgm:pt>
    <dgm:pt modelId="{1E1AE60B-0C48-458E-BB35-BCBA388492F6}" type="sibTrans" cxnId="{665AD34E-CDB7-43A8-98F5-F4FE2DC59A18}">
      <dgm:prSet/>
      <dgm:spPr/>
      <dgm:t>
        <a:bodyPr/>
        <a:lstStyle/>
        <a:p>
          <a:endParaRPr lang="es-CO"/>
        </a:p>
      </dgm:t>
    </dgm:pt>
    <dgm:pt modelId="{D37EEA0E-8668-4F90-815F-A4269E610C3B}">
      <dgm:prSet phldrT="[Texto]" custT="1"/>
      <dgm:spPr/>
      <dgm:t>
        <a:bodyPr/>
        <a:lstStyle/>
        <a:p>
          <a:r>
            <a:rPr lang="es-MX" sz="2400" dirty="0" err="1"/>
            <a:t>Genetics</a:t>
          </a:r>
          <a:r>
            <a:rPr lang="es-MX" sz="2600" dirty="0"/>
            <a:t> </a:t>
          </a:r>
          <a:endParaRPr lang="es-CO" sz="2600" dirty="0"/>
        </a:p>
      </dgm:t>
    </dgm:pt>
    <dgm:pt modelId="{43A206D0-861F-48DB-B588-A5D7C3ACC53D}" type="parTrans" cxnId="{2DBAED4A-CCFE-477D-9913-1F345A795095}">
      <dgm:prSet/>
      <dgm:spPr/>
      <dgm:t>
        <a:bodyPr/>
        <a:lstStyle/>
        <a:p>
          <a:endParaRPr lang="es-CO"/>
        </a:p>
      </dgm:t>
    </dgm:pt>
    <dgm:pt modelId="{219CD49E-D0C9-4A24-88D3-175521199154}" type="sibTrans" cxnId="{2DBAED4A-CCFE-477D-9913-1F345A795095}">
      <dgm:prSet/>
      <dgm:spPr/>
      <dgm:t>
        <a:bodyPr/>
        <a:lstStyle/>
        <a:p>
          <a:endParaRPr lang="es-CO"/>
        </a:p>
      </dgm:t>
    </dgm:pt>
    <dgm:pt modelId="{B122D9BC-7F9B-4138-A72D-516AD282FA80}">
      <dgm:prSet phldrT="[Texto]" custT="1"/>
      <dgm:spPr/>
      <dgm:t>
        <a:bodyPr/>
        <a:lstStyle/>
        <a:p>
          <a:r>
            <a:rPr lang="es-MX" sz="2400" dirty="0" err="1"/>
            <a:t>Functionality</a:t>
          </a:r>
          <a:r>
            <a:rPr lang="es-MX" sz="2400" dirty="0"/>
            <a:t> </a:t>
          </a:r>
          <a:r>
            <a:rPr lang="es-MX" sz="2400" dirty="0" err="1"/>
            <a:t>of</a:t>
          </a:r>
          <a:r>
            <a:rPr lang="es-MX" sz="2400" dirty="0"/>
            <a:t> </a:t>
          </a:r>
          <a:r>
            <a:rPr lang="es-MX" sz="2400" dirty="0" err="1"/>
            <a:t>food</a:t>
          </a:r>
          <a:endParaRPr lang="es-CO" sz="2400" dirty="0"/>
        </a:p>
      </dgm:t>
    </dgm:pt>
    <dgm:pt modelId="{17CED525-C91F-418D-B548-DDF96B07A2D3}" type="parTrans" cxnId="{14934374-3BF1-4339-A7EC-AB4AD7F03EED}">
      <dgm:prSet/>
      <dgm:spPr/>
      <dgm:t>
        <a:bodyPr/>
        <a:lstStyle/>
        <a:p>
          <a:endParaRPr lang="es-CO"/>
        </a:p>
      </dgm:t>
    </dgm:pt>
    <dgm:pt modelId="{5CEDF31F-6395-4FEC-99A8-3FD3B3D1854E}" type="sibTrans" cxnId="{14934374-3BF1-4339-A7EC-AB4AD7F03EED}">
      <dgm:prSet/>
      <dgm:spPr/>
      <dgm:t>
        <a:bodyPr/>
        <a:lstStyle/>
        <a:p>
          <a:endParaRPr lang="es-CO"/>
        </a:p>
      </dgm:t>
    </dgm:pt>
    <dgm:pt modelId="{D35319FB-0977-4078-B371-D3A503BC7FA5}" type="pres">
      <dgm:prSet presAssocID="{4C668AD9-3228-4400-833E-87B5622005D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6FFD3ED-1A0B-4648-B80C-D8B08412B9CE}" type="pres">
      <dgm:prSet presAssocID="{43FD7533-CB45-4D8D-8E7C-10CD95F9545D}" presName="root" presStyleCnt="0">
        <dgm:presLayoutVars>
          <dgm:chMax/>
          <dgm:chPref val="4"/>
        </dgm:presLayoutVars>
      </dgm:prSet>
      <dgm:spPr/>
    </dgm:pt>
    <dgm:pt modelId="{779DB23B-D0E5-4CAE-93A8-002A44767E0A}" type="pres">
      <dgm:prSet presAssocID="{43FD7533-CB45-4D8D-8E7C-10CD95F9545D}" presName="rootComposite" presStyleCnt="0">
        <dgm:presLayoutVars/>
      </dgm:prSet>
      <dgm:spPr/>
    </dgm:pt>
    <dgm:pt modelId="{F85C8969-1D5A-4827-8356-9D2245804A28}" type="pres">
      <dgm:prSet presAssocID="{43FD7533-CB45-4D8D-8E7C-10CD95F9545D}" presName="rootText" presStyleLbl="node0" presStyleIdx="0" presStyleCnt="1">
        <dgm:presLayoutVars>
          <dgm:chMax/>
          <dgm:chPref val="4"/>
        </dgm:presLayoutVars>
      </dgm:prSet>
      <dgm:spPr/>
    </dgm:pt>
    <dgm:pt modelId="{C805922A-A839-42B0-9872-D5780CF43178}" type="pres">
      <dgm:prSet presAssocID="{43FD7533-CB45-4D8D-8E7C-10CD95F9545D}" presName="childShape" presStyleCnt="0">
        <dgm:presLayoutVars>
          <dgm:chMax val="0"/>
          <dgm:chPref val="0"/>
        </dgm:presLayoutVars>
      </dgm:prSet>
      <dgm:spPr/>
    </dgm:pt>
    <dgm:pt modelId="{991444B7-066F-463A-8632-0B0258B782C7}" type="pres">
      <dgm:prSet presAssocID="{1CB5F6EE-E71D-44CA-AB06-D88C75BD9873}" presName="childComposite" presStyleCnt="0">
        <dgm:presLayoutVars>
          <dgm:chMax val="0"/>
          <dgm:chPref val="0"/>
        </dgm:presLayoutVars>
      </dgm:prSet>
      <dgm:spPr/>
    </dgm:pt>
    <dgm:pt modelId="{A04D75ED-46C0-4200-A7C1-B0BA41600B1A}" type="pres">
      <dgm:prSet presAssocID="{1CB5F6EE-E71D-44CA-AB06-D88C75BD9873}" presName="Image" presStyleLbl="node1" presStyleIdx="0" presStyleCnt="4"/>
      <dgm:spPr>
        <a:blipFill>
          <a:blip xmlns:r="http://schemas.openxmlformats.org/officeDocument/2006/relationships" r:embed="rId1"/>
          <a:srcRect/>
          <a:stretch>
            <a:fillRect l="-40000" r="-40000"/>
          </a:stretch>
        </a:blipFill>
      </dgm:spPr>
    </dgm:pt>
    <dgm:pt modelId="{F8087AB0-9012-4B0B-B3D3-A06E09042131}" type="pres">
      <dgm:prSet presAssocID="{1CB5F6EE-E71D-44CA-AB06-D88C75BD987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D8552E76-8DEA-4AFA-9DEF-D6E4BAF02360}" type="pres">
      <dgm:prSet presAssocID="{7A93EDF3-4766-4D48-9C94-287E3E12C2DE}" presName="childComposite" presStyleCnt="0">
        <dgm:presLayoutVars>
          <dgm:chMax val="0"/>
          <dgm:chPref val="0"/>
        </dgm:presLayoutVars>
      </dgm:prSet>
      <dgm:spPr/>
    </dgm:pt>
    <dgm:pt modelId="{F62F604B-ED07-4DCA-B8C9-C08F7ADCDBE5}" type="pres">
      <dgm:prSet presAssocID="{7A93EDF3-4766-4D48-9C94-287E3E12C2DE}" presName="Image" presStyleLbl="node1" presStyleIdx="1" presStyleCnt="4"/>
      <dgm:spPr>
        <a:blipFill>
          <a:blip xmlns:r="http://schemas.openxmlformats.org/officeDocument/2006/relationships" r:embed="rId2"/>
          <a:srcRect/>
          <a:stretch>
            <a:fillRect l="-38000" r="-38000"/>
          </a:stretch>
        </a:blipFill>
      </dgm:spPr>
    </dgm:pt>
    <dgm:pt modelId="{1F55E5F7-E1FA-4693-ACBE-46C2D1BEA7FA}" type="pres">
      <dgm:prSet presAssocID="{7A93EDF3-4766-4D48-9C94-287E3E12C2D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C582BD6C-AD08-41EF-A4F6-1A9D197A9EB8}" type="pres">
      <dgm:prSet presAssocID="{D37EEA0E-8668-4F90-815F-A4269E610C3B}" presName="childComposite" presStyleCnt="0">
        <dgm:presLayoutVars>
          <dgm:chMax val="0"/>
          <dgm:chPref val="0"/>
        </dgm:presLayoutVars>
      </dgm:prSet>
      <dgm:spPr/>
    </dgm:pt>
    <dgm:pt modelId="{7A57EDF1-C465-411D-8B6C-493263DD4976}" type="pres">
      <dgm:prSet presAssocID="{D37EEA0E-8668-4F90-815F-A4269E610C3B}" presName="Image" presStyleLbl="node1" presStyleIdx="2" presStyleCnt="4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A2B62883-99DC-4B39-9F25-31821F3F2A35}" type="pres">
      <dgm:prSet presAssocID="{D37EEA0E-8668-4F90-815F-A4269E610C3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43E0300A-8193-4523-B98A-8A7ED4E8A148}" type="pres">
      <dgm:prSet presAssocID="{B122D9BC-7F9B-4138-A72D-516AD282FA80}" presName="childComposite" presStyleCnt="0">
        <dgm:presLayoutVars>
          <dgm:chMax val="0"/>
          <dgm:chPref val="0"/>
        </dgm:presLayoutVars>
      </dgm:prSet>
      <dgm:spPr/>
    </dgm:pt>
    <dgm:pt modelId="{A2623774-36D7-445D-AF19-8FE423741A00}" type="pres">
      <dgm:prSet presAssocID="{B122D9BC-7F9B-4138-A72D-516AD282FA80}" presName="Image" presStyleLbl="node1" presStyleIdx="3" presStyleCnt="4"/>
      <dgm:spPr>
        <a:blipFill>
          <a:blip xmlns:r="http://schemas.openxmlformats.org/officeDocument/2006/relationships" r:embed="rId4"/>
          <a:srcRect/>
          <a:stretch>
            <a:fillRect t="-23000" b="-23000"/>
          </a:stretch>
        </a:blipFill>
      </dgm:spPr>
    </dgm:pt>
    <dgm:pt modelId="{91F18A96-1505-446B-A4BF-BCF62F583CE7}" type="pres">
      <dgm:prSet presAssocID="{B122D9BC-7F9B-4138-A72D-516AD282FA8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F64023-B819-4811-A8D1-8E15EE6A6391}" type="presOf" srcId="{43FD7533-CB45-4D8D-8E7C-10CD95F9545D}" destId="{F85C8969-1D5A-4827-8356-9D2245804A28}" srcOrd="0" destOrd="0" presId="urn:microsoft.com/office/officeart/2008/layout/PictureAccentList"/>
    <dgm:cxn modelId="{CF8B2431-9E6C-4588-9E27-5EA8C550F984}" srcId="{43FD7533-CB45-4D8D-8E7C-10CD95F9545D}" destId="{1CB5F6EE-E71D-44CA-AB06-D88C75BD9873}" srcOrd="0" destOrd="0" parTransId="{684319B0-F425-4F3C-B022-F5E018DD4E20}" sibTransId="{359C0184-C66C-4EA9-858D-8D11F9DC43B8}"/>
    <dgm:cxn modelId="{2DBAED4A-CCFE-477D-9913-1F345A795095}" srcId="{43FD7533-CB45-4D8D-8E7C-10CD95F9545D}" destId="{D37EEA0E-8668-4F90-815F-A4269E610C3B}" srcOrd="2" destOrd="0" parTransId="{43A206D0-861F-48DB-B588-A5D7C3ACC53D}" sibTransId="{219CD49E-D0C9-4A24-88D3-175521199154}"/>
    <dgm:cxn modelId="{665AD34E-CDB7-43A8-98F5-F4FE2DC59A18}" srcId="{43FD7533-CB45-4D8D-8E7C-10CD95F9545D}" destId="{7A93EDF3-4766-4D48-9C94-287E3E12C2DE}" srcOrd="1" destOrd="0" parTransId="{54A8D226-3953-4B96-A300-3560C8DD8B90}" sibTransId="{1E1AE60B-0C48-458E-BB35-BCBA388492F6}"/>
    <dgm:cxn modelId="{14934374-3BF1-4339-A7EC-AB4AD7F03EED}" srcId="{43FD7533-CB45-4D8D-8E7C-10CD95F9545D}" destId="{B122D9BC-7F9B-4138-A72D-516AD282FA80}" srcOrd="3" destOrd="0" parTransId="{17CED525-C91F-418D-B548-DDF96B07A2D3}" sibTransId="{5CEDF31F-6395-4FEC-99A8-3FD3B3D1854E}"/>
    <dgm:cxn modelId="{7FCD31CD-B8FF-4F09-8E73-C60BAB95F221}" type="presOf" srcId="{4C668AD9-3228-4400-833E-87B5622005DD}" destId="{D35319FB-0977-4078-B371-D3A503BC7FA5}" srcOrd="0" destOrd="0" presId="urn:microsoft.com/office/officeart/2008/layout/PictureAccentList"/>
    <dgm:cxn modelId="{04DB4CDD-38FE-4308-9764-1C815C2E1E04}" srcId="{4C668AD9-3228-4400-833E-87B5622005DD}" destId="{43FD7533-CB45-4D8D-8E7C-10CD95F9545D}" srcOrd="0" destOrd="0" parTransId="{149D6B3D-C276-4EE9-ABDA-A03EE8F93CC3}" sibTransId="{A6ECE657-78FC-4362-8486-815416D9D76A}"/>
    <dgm:cxn modelId="{E96104E5-4BA7-45BB-BB01-D19E2C1B1F57}" type="presOf" srcId="{7A93EDF3-4766-4D48-9C94-287E3E12C2DE}" destId="{1F55E5F7-E1FA-4693-ACBE-46C2D1BEA7FA}" srcOrd="0" destOrd="0" presId="urn:microsoft.com/office/officeart/2008/layout/PictureAccentList"/>
    <dgm:cxn modelId="{59FAF4E8-33E0-45BA-B37C-657934B42F5A}" type="presOf" srcId="{D37EEA0E-8668-4F90-815F-A4269E610C3B}" destId="{A2B62883-99DC-4B39-9F25-31821F3F2A35}" srcOrd="0" destOrd="0" presId="urn:microsoft.com/office/officeart/2008/layout/PictureAccentList"/>
    <dgm:cxn modelId="{41BEF6FC-71B7-4949-8E85-44462400B12A}" type="presOf" srcId="{1CB5F6EE-E71D-44CA-AB06-D88C75BD9873}" destId="{F8087AB0-9012-4B0B-B3D3-A06E09042131}" srcOrd="0" destOrd="0" presId="urn:microsoft.com/office/officeart/2008/layout/PictureAccentList"/>
    <dgm:cxn modelId="{16B97BFD-98CF-49C4-98DD-8360DDE02C5B}" type="presOf" srcId="{B122D9BC-7F9B-4138-A72D-516AD282FA80}" destId="{91F18A96-1505-446B-A4BF-BCF62F583CE7}" srcOrd="0" destOrd="0" presId="urn:microsoft.com/office/officeart/2008/layout/PictureAccentList"/>
    <dgm:cxn modelId="{B3C8FF79-2830-41AC-B8C7-727A82816EBD}" type="presParOf" srcId="{D35319FB-0977-4078-B371-D3A503BC7FA5}" destId="{56FFD3ED-1A0B-4648-B80C-D8B08412B9CE}" srcOrd="0" destOrd="0" presId="urn:microsoft.com/office/officeart/2008/layout/PictureAccentList"/>
    <dgm:cxn modelId="{FFE32BA0-68F0-434F-A5CC-40A5B7002633}" type="presParOf" srcId="{56FFD3ED-1A0B-4648-B80C-D8B08412B9CE}" destId="{779DB23B-D0E5-4CAE-93A8-002A44767E0A}" srcOrd="0" destOrd="0" presId="urn:microsoft.com/office/officeart/2008/layout/PictureAccentList"/>
    <dgm:cxn modelId="{9D530E06-2D0B-455A-A4AC-09DBF8A107D9}" type="presParOf" srcId="{779DB23B-D0E5-4CAE-93A8-002A44767E0A}" destId="{F85C8969-1D5A-4827-8356-9D2245804A28}" srcOrd="0" destOrd="0" presId="urn:microsoft.com/office/officeart/2008/layout/PictureAccentList"/>
    <dgm:cxn modelId="{F8964201-D45B-427F-9CC8-95AD87BA74C3}" type="presParOf" srcId="{56FFD3ED-1A0B-4648-B80C-D8B08412B9CE}" destId="{C805922A-A839-42B0-9872-D5780CF43178}" srcOrd="1" destOrd="0" presId="urn:microsoft.com/office/officeart/2008/layout/PictureAccentList"/>
    <dgm:cxn modelId="{FBC9E7F4-AB12-421F-8D32-9071C70E57B0}" type="presParOf" srcId="{C805922A-A839-42B0-9872-D5780CF43178}" destId="{991444B7-066F-463A-8632-0B0258B782C7}" srcOrd="0" destOrd="0" presId="urn:microsoft.com/office/officeart/2008/layout/PictureAccentList"/>
    <dgm:cxn modelId="{44CC1C6B-E847-4955-9C86-69C726FFF835}" type="presParOf" srcId="{991444B7-066F-463A-8632-0B0258B782C7}" destId="{A04D75ED-46C0-4200-A7C1-B0BA41600B1A}" srcOrd="0" destOrd="0" presId="urn:microsoft.com/office/officeart/2008/layout/PictureAccentList"/>
    <dgm:cxn modelId="{1E299FF7-0282-4EB0-834C-4BF49D1332E2}" type="presParOf" srcId="{991444B7-066F-463A-8632-0B0258B782C7}" destId="{F8087AB0-9012-4B0B-B3D3-A06E09042131}" srcOrd="1" destOrd="0" presId="urn:microsoft.com/office/officeart/2008/layout/PictureAccentList"/>
    <dgm:cxn modelId="{3C8D06C6-9D8C-40B5-A3F7-14EB1ECB42FE}" type="presParOf" srcId="{C805922A-A839-42B0-9872-D5780CF43178}" destId="{D8552E76-8DEA-4AFA-9DEF-D6E4BAF02360}" srcOrd="1" destOrd="0" presId="urn:microsoft.com/office/officeart/2008/layout/PictureAccentList"/>
    <dgm:cxn modelId="{DE4C021F-7338-4668-9B30-0E94D460C8E4}" type="presParOf" srcId="{D8552E76-8DEA-4AFA-9DEF-D6E4BAF02360}" destId="{F62F604B-ED07-4DCA-B8C9-C08F7ADCDBE5}" srcOrd="0" destOrd="0" presId="urn:microsoft.com/office/officeart/2008/layout/PictureAccentList"/>
    <dgm:cxn modelId="{C86683B7-A2AD-4CFC-A85A-04FEA3B1CA7B}" type="presParOf" srcId="{D8552E76-8DEA-4AFA-9DEF-D6E4BAF02360}" destId="{1F55E5F7-E1FA-4693-ACBE-46C2D1BEA7FA}" srcOrd="1" destOrd="0" presId="urn:microsoft.com/office/officeart/2008/layout/PictureAccentList"/>
    <dgm:cxn modelId="{0B2E8F17-36E1-43A6-A570-8C9AA27E0E0C}" type="presParOf" srcId="{C805922A-A839-42B0-9872-D5780CF43178}" destId="{C582BD6C-AD08-41EF-A4F6-1A9D197A9EB8}" srcOrd="2" destOrd="0" presId="urn:microsoft.com/office/officeart/2008/layout/PictureAccentList"/>
    <dgm:cxn modelId="{21AD6737-893A-46C4-92FE-68F6A57D1E7E}" type="presParOf" srcId="{C582BD6C-AD08-41EF-A4F6-1A9D197A9EB8}" destId="{7A57EDF1-C465-411D-8B6C-493263DD4976}" srcOrd="0" destOrd="0" presId="urn:microsoft.com/office/officeart/2008/layout/PictureAccentList"/>
    <dgm:cxn modelId="{9F10141C-4C5A-49B8-8507-CBC0DFDD4010}" type="presParOf" srcId="{C582BD6C-AD08-41EF-A4F6-1A9D197A9EB8}" destId="{A2B62883-99DC-4B39-9F25-31821F3F2A35}" srcOrd="1" destOrd="0" presId="urn:microsoft.com/office/officeart/2008/layout/PictureAccentList"/>
    <dgm:cxn modelId="{F06363A5-D9C3-4A68-9BB1-2A31AFB7C363}" type="presParOf" srcId="{C805922A-A839-42B0-9872-D5780CF43178}" destId="{43E0300A-8193-4523-B98A-8A7ED4E8A148}" srcOrd="3" destOrd="0" presId="urn:microsoft.com/office/officeart/2008/layout/PictureAccentList"/>
    <dgm:cxn modelId="{A02E8AA9-0B89-4F77-9CCD-E84C316B882F}" type="presParOf" srcId="{43E0300A-8193-4523-B98A-8A7ED4E8A148}" destId="{A2623774-36D7-445D-AF19-8FE423741A00}" srcOrd="0" destOrd="0" presId="urn:microsoft.com/office/officeart/2008/layout/PictureAccentList"/>
    <dgm:cxn modelId="{4883EA3A-088A-441D-9D6C-AB39893483BF}" type="presParOf" srcId="{43E0300A-8193-4523-B98A-8A7ED4E8A148}" destId="{91F18A96-1505-446B-A4BF-BCF62F583CE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0C08A-EBB8-471A-9A1A-9F3FFD07DAF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FF1F212-63D4-4012-8B60-5025DE3ECA22}">
      <dgm:prSet phldrT="[Texto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One-stop window where students and researchers can identify partners in the other </a:t>
          </a:r>
          <a:r>
            <a:rPr lang="en-US" dirty="0" err="1"/>
            <a:t>región</a:t>
          </a:r>
          <a:r>
            <a:rPr lang="en-US" dirty="0"/>
            <a:t> for internships, thesis, research stays.   </a:t>
          </a:r>
          <a:endParaRPr lang="es-CO" dirty="0"/>
        </a:p>
      </dgm:t>
    </dgm:pt>
    <dgm:pt modelId="{A37FA97D-AB74-48AA-8E8A-472AF2344FAA}" type="parTrans" cxnId="{214778BD-968A-4540-980D-6AD3D0AD76E3}">
      <dgm:prSet/>
      <dgm:spPr/>
      <dgm:t>
        <a:bodyPr/>
        <a:lstStyle/>
        <a:p>
          <a:endParaRPr lang="es-CO"/>
        </a:p>
      </dgm:t>
    </dgm:pt>
    <dgm:pt modelId="{8931BDC3-1C2B-4EA8-8283-A0043DF4A823}" type="sibTrans" cxnId="{214778BD-968A-4540-980D-6AD3D0AD76E3}">
      <dgm:prSet/>
      <dgm:spPr/>
      <dgm:t>
        <a:bodyPr/>
        <a:lstStyle/>
        <a:p>
          <a:endParaRPr lang="es-CO"/>
        </a:p>
      </dgm:t>
    </dgm:pt>
    <dgm:pt modelId="{A724622C-E632-4437-B986-A7B9CE30B03B}">
      <dgm:prSet/>
      <dgm:spPr/>
      <dgm:t>
        <a:bodyPr/>
        <a:lstStyle/>
        <a:p>
          <a:r>
            <a:rPr lang="en-US"/>
            <a:t>Joint Observatory to study emerging trends in the Agrifood and Gastronomy sectors.</a:t>
          </a:r>
          <a:endParaRPr lang="en-US" dirty="0"/>
        </a:p>
      </dgm:t>
    </dgm:pt>
    <dgm:pt modelId="{78ECD990-73C5-4314-BB94-FA934D761615}" type="parTrans" cxnId="{A6071B9F-EC9E-43C7-9AE4-C7F470B2F350}">
      <dgm:prSet/>
      <dgm:spPr/>
      <dgm:t>
        <a:bodyPr/>
        <a:lstStyle/>
        <a:p>
          <a:endParaRPr lang="es-CO"/>
        </a:p>
      </dgm:t>
    </dgm:pt>
    <dgm:pt modelId="{184A5343-BDFF-4130-9135-2706DF164958}" type="sibTrans" cxnId="{A6071B9F-EC9E-43C7-9AE4-C7F470B2F350}">
      <dgm:prSet/>
      <dgm:spPr/>
      <dgm:t>
        <a:bodyPr/>
        <a:lstStyle/>
        <a:p>
          <a:endParaRPr lang="es-CO"/>
        </a:p>
      </dgm:t>
    </dgm:pt>
    <dgm:pt modelId="{68EAA748-2E32-4808-90E8-4D3C497D5F9D}">
      <dgm:prSet/>
      <dgm:spPr/>
      <dgm:t>
        <a:bodyPr/>
        <a:lstStyle/>
        <a:p>
          <a:r>
            <a:rPr lang="en-US"/>
            <a:t>Set up virtual joint laboratories in the above-mentioned topics of interest. </a:t>
          </a:r>
          <a:endParaRPr lang="en-US" dirty="0"/>
        </a:p>
      </dgm:t>
    </dgm:pt>
    <dgm:pt modelId="{1DD4E473-49D6-437C-9071-EA6C7F716EC7}" type="parTrans" cxnId="{1D8A17A8-CDE2-46FC-991F-BE5C7ED0F891}">
      <dgm:prSet/>
      <dgm:spPr/>
      <dgm:t>
        <a:bodyPr/>
        <a:lstStyle/>
        <a:p>
          <a:endParaRPr lang="es-CO"/>
        </a:p>
      </dgm:t>
    </dgm:pt>
    <dgm:pt modelId="{AD2ECD1A-FA6A-404A-BF9C-4E4A77519517}" type="sibTrans" cxnId="{1D8A17A8-CDE2-46FC-991F-BE5C7ED0F891}">
      <dgm:prSet/>
      <dgm:spPr/>
      <dgm:t>
        <a:bodyPr/>
        <a:lstStyle/>
        <a:p>
          <a:endParaRPr lang="es-CO"/>
        </a:p>
      </dgm:t>
    </dgm:pt>
    <dgm:pt modelId="{7031F955-05AB-44DC-A580-1AC27BD80D13}">
      <dgm:prSet/>
      <dgm:spPr/>
      <dgm:t>
        <a:bodyPr/>
        <a:lstStyle/>
        <a:p>
          <a:r>
            <a:rPr lang="en-US"/>
            <a:t>Agreement to include INVIMA (Colombian Food and Drug Surveillance Institute) in the Metafood network. </a:t>
          </a:r>
          <a:endParaRPr lang="en-US" dirty="0"/>
        </a:p>
      </dgm:t>
    </dgm:pt>
    <dgm:pt modelId="{D29C40E1-1E19-48AA-88CD-2B3519C0EBEE}" type="parTrans" cxnId="{30F063F9-3CEC-4201-A7BC-6A8E466FDB3F}">
      <dgm:prSet/>
      <dgm:spPr/>
      <dgm:t>
        <a:bodyPr/>
        <a:lstStyle/>
        <a:p>
          <a:endParaRPr lang="es-CO"/>
        </a:p>
      </dgm:t>
    </dgm:pt>
    <dgm:pt modelId="{EBB8B23D-8B51-4755-888F-6223EAC38B0E}" type="sibTrans" cxnId="{30F063F9-3CEC-4201-A7BC-6A8E466FDB3F}">
      <dgm:prSet/>
      <dgm:spPr/>
      <dgm:t>
        <a:bodyPr/>
        <a:lstStyle/>
        <a:p>
          <a:endParaRPr lang="es-CO"/>
        </a:p>
      </dgm:t>
    </dgm:pt>
    <dgm:pt modelId="{283136E0-BECB-45C2-AB3F-0AE3FA461913}">
      <dgm:prSet/>
      <dgm:spPr/>
      <dgm:t>
        <a:bodyPr/>
        <a:lstStyle/>
        <a:p>
          <a:r>
            <a:rPr lang="en-US"/>
            <a:t>CNR and ENEA contributing to the development of new cosmetics products, based on Colombian natural plants identified by the Cosmetics Cluster in Bogota. </a:t>
          </a:r>
          <a:endParaRPr lang="en-US" dirty="0"/>
        </a:p>
      </dgm:t>
    </dgm:pt>
    <dgm:pt modelId="{866BDF8B-2917-455A-9D72-20E8F0F5385F}" type="parTrans" cxnId="{3B9A5645-061D-46BA-BD0A-7B1BA5521C78}">
      <dgm:prSet/>
      <dgm:spPr/>
      <dgm:t>
        <a:bodyPr/>
        <a:lstStyle/>
        <a:p>
          <a:endParaRPr lang="es-CO"/>
        </a:p>
      </dgm:t>
    </dgm:pt>
    <dgm:pt modelId="{220FBF3E-B212-44C9-914F-76855E9E4FDA}" type="sibTrans" cxnId="{3B9A5645-061D-46BA-BD0A-7B1BA5521C78}">
      <dgm:prSet/>
      <dgm:spPr/>
      <dgm:t>
        <a:bodyPr/>
        <a:lstStyle/>
        <a:p>
          <a:endParaRPr lang="es-CO"/>
        </a:p>
      </dgm:t>
    </dgm:pt>
    <dgm:pt modelId="{2CC2EA72-FD21-45A9-9065-705BCEEAE415}">
      <dgm:prSet/>
      <dgm:spPr/>
      <dgm:t>
        <a:bodyPr/>
        <a:lstStyle/>
        <a:p>
          <a:r>
            <a:rPr lang="en-US" dirty="0"/>
            <a:t>Linkages between R&amp;D </a:t>
          </a:r>
          <a:r>
            <a:rPr lang="en-US" dirty="0" err="1"/>
            <a:t>Centres</a:t>
          </a:r>
          <a:r>
            <a:rPr lang="en-US" dirty="0"/>
            <a:t> in Roma-Lazio with the Development, Innovation and Technology (DIT) Center at Universidad Central in Bogotá, for the development of prototypes. </a:t>
          </a:r>
        </a:p>
      </dgm:t>
    </dgm:pt>
    <dgm:pt modelId="{6B156937-21BB-4289-B178-E7CBA0AAB153}" type="parTrans" cxnId="{010E55AA-58C1-490B-9CE7-552420285BA4}">
      <dgm:prSet/>
      <dgm:spPr/>
      <dgm:t>
        <a:bodyPr/>
        <a:lstStyle/>
        <a:p>
          <a:endParaRPr lang="es-CO"/>
        </a:p>
      </dgm:t>
    </dgm:pt>
    <dgm:pt modelId="{4A29853A-86FE-4CE2-B2DA-3A80E5B84A64}" type="sibTrans" cxnId="{010E55AA-58C1-490B-9CE7-552420285BA4}">
      <dgm:prSet/>
      <dgm:spPr/>
      <dgm:t>
        <a:bodyPr/>
        <a:lstStyle/>
        <a:p>
          <a:endParaRPr lang="es-CO"/>
        </a:p>
      </dgm:t>
    </dgm:pt>
    <dgm:pt modelId="{D842866B-1829-4FB6-B6C6-7463D247EC40}">
      <dgm:prSet/>
      <dgm:spPr/>
      <dgm:t>
        <a:bodyPr/>
        <a:lstStyle/>
        <a:p>
          <a:r>
            <a:rPr lang="en-US"/>
            <a:t>Organize Open-weeks in each region to identify researchers and enterprises interested in accessing products and services offered by each of the regions. </a:t>
          </a:r>
          <a:endParaRPr lang="es-CO" dirty="0"/>
        </a:p>
      </dgm:t>
    </dgm:pt>
    <dgm:pt modelId="{ACC8CA72-4278-4762-BBC6-EEFCEAB14316}" type="parTrans" cxnId="{17452523-E990-4E3D-A558-3CEF26A985B2}">
      <dgm:prSet/>
      <dgm:spPr/>
      <dgm:t>
        <a:bodyPr/>
        <a:lstStyle/>
        <a:p>
          <a:endParaRPr lang="es-CO"/>
        </a:p>
      </dgm:t>
    </dgm:pt>
    <dgm:pt modelId="{82D1D99D-3C51-4BAD-B9BD-2AABBD322B17}" type="sibTrans" cxnId="{17452523-E990-4E3D-A558-3CEF26A985B2}">
      <dgm:prSet/>
      <dgm:spPr/>
      <dgm:t>
        <a:bodyPr/>
        <a:lstStyle/>
        <a:p>
          <a:endParaRPr lang="es-CO"/>
        </a:p>
      </dgm:t>
    </dgm:pt>
    <dgm:pt modelId="{72F6E21B-364D-4A9A-8B04-BED8F1294276}" type="pres">
      <dgm:prSet presAssocID="{0860C08A-EBB8-471A-9A1A-9F3FFD07DAFB}" presName="diagram" presStyleCnt="0">
        <dgm:presLayoutVars>
          <dgm:dir/>
          <dgm:resizeHandles val="exact"/>
        </dgm:presLayoutVars>
      </dgm:prSet>
      <dgm:spPr/>
    </dgm:pt>
    <dgm:pt modelId="{01D8B9BF-ABE3-4C03-A9A2-3C0462FD4ABA}" type="pres">
      <dgm:prSet presAssocID="{AFF1F212-63D4-4012-8B60-5025DE3ECA22}" presName="node" presStyleLbl="node1" presStyleIdx="0" presStyleCnt="7" custLinFactNeighborX="1049" custLinFactNeighborY="61165">
        <dgm:presLayoutVars>
          <dgm:bulletEnabled val="1"/>
        </dgm:presLayoutVars>
      </dgm:prSet>
      <dgm:spPr/>
    </dgm:pt>
    <dgm:pt modelId="{6C79699E-613C-4BD6-B58D-7D046FBA6E7D}" type="pres">
      <dgm:prSet presAssocID="{8931BDC3-1C2B-4EA8-8283-A0043DF4A823}" presName="sibTrans" presStyleCnt="0"/>
      <dgm:spPr/>
    </dgm:pt>
    <dgm:pt modelId="{013AFD81-4228-464B-8201-1DE687985284}" type="pres">
      <dgm:prSet presAssocID="{A724622C-E632-4437-B986-A7B9CE30B03B}" presName="node" presStyleLbl="node1" presStyleIdx="1" presStyleCnt="7">
        <dgm:presLayoutVars>
          <dgm:bulletEnabled val="1"/>
        </dgm:presLayoutVars>
      </dgm:prSet>
      <dgm:spPr/>
    </dgm:pt>
    <dgm:pt modelId="{950823E3-0A8C-49B3-AA49-146AEC29AFB8}" type="pres">
      <dgm:prSet presAssocID="{184A5343-BDFF-4130-9135-2706DF164958}" presName="sibTrans" presStyleCnt="0"/>
      <dgm:spPr/>
    </dgm:pt>
    <dgm:pt modelId="{BBE00328-3889-4ADE-942C-E92474FD3E20}" type="pres">
      <dgm:prSet presAssocID="{68EAA748-2E32-4808-90E8-4D3C497D5F9D}" presName="node" presStyleLbl="node1" presStyleIdx="2" presStyleCnt="7" custLinFactNeighborX="-350" custLinFactNeighborY="61027">
        <dgm:presLayoutVars>
          <dgm:bulletEnabled val="1"/>
        </dgm:presLayoutVars>
      </dgm:prSet>
      <dgm:spPr/>
    </dgm:pt>
    <dgm:pt modelId="{412D6A82-7A29-4EE5-A979-867DE23EAA02}" type="pres">
      <dgm:prSet presAssocID="{AD2ECD1A-FA6A-404A-BF9C-4E4A77519517}" presName="sibTrans" presStyleCnt="0"/>
      <dgm:spPr/>
    </dgm:pt>
    <dgm:pt modelId="{AB89D48E-75A1-43CF-B2A4-11F7328CA148}" type="pres">
      <dgm:prSet presAssocID="{7031F955-05AB-44DC-A580-1AC27BD80D13}" presName="node" presStyleLbl="node1" presStyleIdx="3" presStyleCnt="7" custLinFactNeighborX="615" custLinFactNeighborY="75052">
        <dgm:presLayoutVars>
          <dgm:bulletEnabled val="1"/>
        </dgm:presLayoutVars>
      </dgm:prSet>
      <dgm:spPr/>
    </dgm:pt>
    <dgm:pt modelId="{C643900C-C572-4453-96B0-EE9CDE3DC812}" type="pres">
      <dgm:prSet presAssocID="{EBB8B23D-8B51-4755-888F-6223EAC38B0E}" presName="sibTrans" presStyleCnt="0"/>
      <dgm:spPr/>
    </dgm:pt>
    <dgm:pt modelId="{9C34B17B-8DED-45CB-A2C9-F4EDD9F1D5F8}" type="pres">
      <dgm:prSet presAssocID="{283136E0-BECB-45C2-AB3F-0AE3FA461913}" presName="node" presStyleLbl="node1" presStyleIdx="4" presStyleCnt="7">
        <dgm:presLayoutVars>
          <dgm:bulletEnabled val="1"/>
        </dgm:presLayoutVars>
      </dgm:prSet>
      <dgm:spPr/>
    </dgm:pt>
    <dgm:pt modelId="{DA58F59A-8768-434D-B36C-8E794B373F3F}" type="pres">
      <dgm:prSet presAssocID="{220FBF3E-B212-44C9-914F-76855E9E4FDA}" presName="sibTrans" presStyleCnt="0"/>
      <dgm:spPr/>
    </dgm:pt>
    <dgm:pt modelId="{A00E6C24-40A4-4F2E-9AF1-3B28E326E740}" type="pres">
      <dgm:prSet presAssocID="{2CC2EA72-FD21-45A9-9065-705BCEEAE415}" presName="node" presStyleLbl="node1" presStyleIdx="5" presStyleCnt="7" custLinFactNeighborX="-392" custLinFactNeighborY="77685">
        <dgm:presLayoutVars>
          <dgm:bulletEnabled val="1"/>
        </dgm:presLayoutVars>
      </dgm:prSet>
      <dgm:spPr/>
    </dgm:pt>
    <dgm:pt modelId="{B4EE986B-4C1E-4A9B-A9BC-A5DB788BF809}" type="pres">
      <dgm:prSet presAssocID="{4A29853A-86FE-4CE2-B2DA-3A80E5B84A64}" presName="sibTrans" presStyleCnt="0"/>
      <dgm:spPr/>
    </dgm:pt>
    <dgm:pt modelId="{9621A5AC-7B47-47E8-8703-8455042F8485}" type="pres">
      <dgm:prSet presAssocID="{D842866B-1829-4FB6-B6C6-7463D247EC40}" presName="node" presStyleLbl="node1" presStyleIdx="6" presStyleCnt="7">
        <dgm:presLayoutVars>
          <dgm:bulletEnabled val="1"/>
        </dgm:presLayoutVars>
      </dgm:prSet>
      <dgm:spPr/>
    </dgm:pt>
  </dgm:ptLst>
  <dgm:cxnLst>
    <dgm:cxn modelId="{18181407-0A82-4FFC-843E-3426BC2EA16B}" type="presOf" srcId="{D842866B-1829-4FB6-B6C6-7463D247EC40}" destId="{9621A5AC-7B47-47E8-8703-8455042F8485}" srcOrd="0" destOrd="0" presId="urn:microsoft.com/office/officeart/2005/8/layout/default"/>
    <dgm:cxn modelId="{17452523-E990-4E3D-A558-3CEF26A985B2}" srcId="{0860C08A-EBB8-471A-9A1A-9F3FFD07DAFB}" destId="{D842866B-1829-4FB6-B6C6-7463D247EC40}" srcOrd="6" destOrd="0" parTransId="{ACC8CA72-4278-4762-BBC6-EEFCEAB14316}" sibTransId="{82D1D99D-3C51-4BAD-B9BD-2AABBD322B17}"/>
    <dgm:cxn modelId="{E7709523-3188-4E9B-A07D-AF4451F5B83A}" type="presOf" srcId="{283136E0-BECB-45C2-AB3F-0AE3FA461913}" destId="{9C34B17B-8DED-45CB-A2C9-F4EDD9F1D5F8}" srcOrd="0" destOrd="0" presId="urn:microsoft.com/office/officeart/2005/8/layout/default"/>
    <dgm:cxn modelId="{23DBA728-1E33-4718-B11F-CCD533227197}" type="presOf" srcId="{7031F955-05AB-44DC-A580-1AC27BD80D13}" destId="{AB89D48E-75A1-43CF-B2A4-11F7328CA148}" srcOrd="0" destOrd="0" presId="urn:microsoft.com/office/officeart/2005/8/layout/default"/>
    <dgm:cxn modelId="{637EA33B-DDF8-427F-97DA-7FBAD4B8B734}" type="presOf" srcId="{2CC2EA72-FD21-45A9-9065-705BCEEAE415}" destId="{A00E6C24-40A4-4F2E-9AF1-3B28E326E740}" srcOrd="0" destOrd="0" presId="urn:microsoft.com/office/officeart/2005/8/layout/default"/>
    <dgm:cxn modelId="{3B9A5645-061D-46BA-BD0A-7B1BA5521C78}" srcId="{0860C08A-EBB8-471A-9A1A-9F3FFD07DAFB}" destId="{283136E0-BECB-45C2-AB3F-0AE3FA461913}" srcOrd="4" destOrd="0" parTransId="{866BDF8B-2917-455A-9D72-20E8F0F5385F}" sibTransId="{220FBF3E-B212-44C9-914F-76855E9E4FDA}"/>
    <dgm:cxn modelId="{2211FF4C-8047-411C-8F4D-4B0016D5AF7D}" type="presOf" srcId="{AFF1F212-63D4-4012-8B60-5025DE3ECA22}" destId="{01D8B9BF-ABE3-4C03-A9A2-3C0462FD4ABA}" srcOrd="0" destOrd="0" presId="urn:microsoft.com/office/officeart/2005/8/layout/default"/>
    <dgm:cxn modelId="{E9363C74-3916-43C4-9D6C-50EFE8597935}" type="presOf" srcId="{0860C08A-EBB8-471A-9A1A-9F3FFD07DAFB}" destId="{72F6E21B-364D-4A9A-8B04-BED8F1294276}" srcOrd="0" destOrd="0" presId="urn:microsoft.com/office/officeart/2005/8/layout/default"/>
    <dgm:cxn modelId="{A6071B9F-EC9E-43C7-9AE4-C7F470B2F350}" srcId="{0860C08A-EBB8-471A-9A1A-9F3FFD07DAFB}" destId="{A724622C-E632-4437-B986-A7B9CE30B03B}" srcOrd="1" destOrd="0" parTransId="{78ECD990-73C5-4314-BB94-FA934D761615}" sibTransId="{184A5343-BDFF-4130-9135-2706DF164958}"/>
    <dgm:cxn modelId="{1D8A17A8-CDE2-46FC-991F-BE5C7ED0F891}" srcId="{0860C08A-EBB8-471A-9A1A-9F3FFD07DAFB}" destId="{68EAA748-2E32-4808-90E8-4D3C497D5F9D}" srcOrd="2" destOrd="0" parTransId="{1DD4E473-49D6-437C-9071-EA6C7F716EC7}" sibTransId="{AD2ECD1A-FA6A-404A-BF9C-4E4A77519517}"/>
    <dgm:cxn modelId="{010E55AA-58C1-490B-9CE7-552420285BA4}" srcId="{0860C08A-EBB8-471A-9A1A-9F3FFD07DAFB}" destId="{2CC2EA72-FD21-45A9-9065-705BCEEAE415}" srcOrd="5" destOrd="0" parTransId="{6B156937-21BB-4289-B178-E7CBA0AAB153}" sibTransId="{4A29853A-86FE-4CE2-B2DA-3A80E5B84A64}"/>
    <dgm:cxn modelId="{664706BD-262D-48D0-BA72-6A7E24A735B2}" type="presOf" srcId="{68EAA748-2E32-4808-90E8-4D3C497D5F9D}" destId="{BBE00328-3889-4ADE-942C-E92474FD3E20}" srcOrd="0" destOrd="0" presId="urn:microsoft.com/office/officeart/2005/8/layout/default"/>
    <dgm:cxn modelId="{214778BD-968A-4540-980D-6AD3D0AD76E3}" srcId="{0860C08A-EBB8-471A-9A1A-9F3FFD07DAFB}" destId="{AFF1F212-63D4-4012-8B60-5025DE3ECA22}" srcOrd="0" destOrd="0" parTransId="{A37FA97D-AB74-48AA-8E8A-472AF2344FAA}" sibTransId="{8931BDC3-1C2B-4EA8-8283-A0043DF4A823}"/>
    <dgm:cxn modelId="{2A68D0F7-48F1-4ACC-9AD3-216BCCD3C38D}" type="presOf" srcId="{A724622C-E632-4437-B986-A7B9CE30B03B}" destId="{013AFD81-4228-464B-8201-1DE687985284}" srcOrd="0" destOrd="0" presId="urn:microsoft.com/office/officeart/2005/8/layout/default"/>
    <dgm:cxn modelId="{30F063F9-3CEC-4201-A7BC-6A8E466FDB3F}" srcId="{0860C08A-EBB8-471A-9A1A-9F3FFD07DAFB}" destId="{7031F955-05AB-44DC-A580-1AC27BD80D13}" srcOrd="3" destOrd="0" parTransId="{D29C40E1-1E19-48AA-88CD-2B3519C0EBEE}" sibTransId="{EBB8B23D-8B51-4755-888F-6223EAC38B0E}"/>
    <dgm:cxn modelId="{194C2617-E5DE-4377-B249-10DF8DF2E631}" type="presParOf" srcId="{72F6E21B-364D-4A9A-8B04-BED8F1294276}" destId="{01D8B9BF-ABE3-4C03-A9A2-3C0462FD4ABA}" srcOrd="0" destOrd="0" presId="urn:microsoft.com/office/officeart/2005/8/layout/default"/>
    <dgm:cxn modelId="{DD305812-C17E-48B9-87C9-B18C26409070}" type="presParOf" srcId="{72F6E21B-364D-4A9A-8B04-BED8F1294276}" destId="{6C79699E-613C-4BD6-B58D-7D046FBA6E7D}" srcOrd="1" destOrd="0" presId="urn:microsoft.com/office/officeart/2005/8/layout/default"/>
    <dgm:cxn modelId="{4F0DDB6E-8B59-4552-95B3-96075C92CD45}" type="presParOf" srcId="{72F6E21B-364D-4A9A-8B04-BED8F1294276}" destId="{013AFD81-4228-464B-8201-1DE687985284}" srcOrd="2" destOrd="0" presId="urn:microsoft.com/office/officeart/2005/8/layout/default"/>
    <dgm:cxn modelId="{4BD1DC0F-8D57-44FE-9C4B-04A62AA060B4}" type="presParOf" srcId="{72F6E21B-364D-4A9A-8B04-BED8F1294276}" destId="{950823E3-0A8C-49B3-AA49-146AEC29AFB8}" srcOrd="3" destOrd="0" presId="urn:microsoft.com/office/officeart/2005/8/layout/default"/>
    <dgm:cxn modelId="{F7DD89CA-C686-44DF-8D7C-89777DCB7786}" type="presParOf" srcId="{72F6E21B-364D-4A9A-8B04-BED8F1294276}" destId="{BBE00328-3889-4ADE-942C-E92474FD3E20}" srcOrd="4" destOrd="0" presId="urn:microsoft.com/office/officeart/2005/8/layout/default"/>
    <dgm:cxn modelId="{CE144E6E-D185-4009-B371-9CE3C92C87D1}" type="presParOf" srcId="{72F6E21B-364D-4A9A-8B04-BED8F1294276}" destId="{412D6A82-7A29-4EE5-A979-867DE23EAA02}" srcOrd="5" destOrd="0" presId="urn:microsoft.com/office/officeart/2005/8/layout/default"/>
    <dgm:cxn modelId="{49FE6467-1BBD-434D-B4E9-C8030C8C1B00}" type="presParOf" srcId="{72F6E21B-364D-4A9A-8B04-BED8F1294276}" destId="{AB89D48E-75A1-43CF-B2A4-11F7328CA148}" srcOrd="6" destOrd="0" presId="urn:microsoft.com/office/officeart/2005/8/layout/default"/>
    <dgm:cxn modelId="{E74B819A-8B22-4B7A-BB9D-F30D9B17AFC7}" type="presParOf" srcId="{72F6E21B-364D-4A9A-8B04-BED8F1294276}" destId="{C643900C-C572-4453-96B0-EE9CDE3DC812}" srcOrd="7" destOrd="0" presId="urn:microsoft.com/office/officeart/2005/8/layout/default"/>
    <dgm:cxn modelId="{D6E1B6A1-C823-4A5B-B605-A1FC1BC2E57A}" type="presParOf" srcId="{72F6E21B-364D-4A9A-8B04-BED8F1294276}" destId="{9C34B17B-8DED-45CB-A2C9-F4EDD9F1D5F8}" srcOrd="8" destOrd="0" presId="urn:microsoft.com/office/officeart/2005/8/layout/default"/>
    <dgm:cxn modelId="{8AF2AA7C-58D4-4FD8-B1D3-6C36C01A2C26}" type="presParOf" srcId="{72F6E21B-364D-4A9A-8B04-BED8F1294276}" destId="{DA58F59A-8768-434D-B36C-8E794B373F3F}" srcOrd="9" destOrd="0" presId="urn:microsoft.com/office/officeart/2005/8/layout/default"/>
    <dgm:cxn modelId="{237A6556-7AB1-4F44-9DB6-FA9419F60CC3}" type="presParOf" srcId="{72F6E21B-364D-4A9A-8B04-BED8F1294276}" destId="{A00E6C24-40A4-4F2E-9AF1-3B28E326E740}" srcOrd="10" destOrd="0" presId="urn:microsoft.com/office/officeart/2005/8/layout/default"/>
    <dgm:cxn modelId="{E51FE520-8B30-4660-A439-0561AC9C5EDD}" type="presParOf" srcId="{72F6E21B-364D-4A9A-8B04-BED8F1294276}" destId="{B4EE986B-4C1E-4A9B-A9BC-A5DB788BF809}" srcOrd="11" destOrd="0" presId="urn:microsoft.com/office/officeart/2005/8/layout/default"/>
    <dgm:cxn modelId="{CC49D3DD-2330-4F84-A99C-9D7D206954D8}" type="presParOf" srcId="{72F6E21B-364D-4A9A-8B04-BED8F1294276}" destId="{9621A5AC-7B47-47E8-8703-8455042F848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968C-C640-4560-A100-87D86595D1E2}">
      <dsp:nvSpPr>
        <dsp:cNvPr id="0" name=""/>
        <dsp:cNvSpPr/>
      </dsp:nvSpPr>
      <dsp:spPr>
        <a:xfrm>
          <a:off x="3900453" y="1334862"/>
          <a:ext cx="2706194" cy="26697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 err="1"/>
            <a:t>Biodiversity</a:t>
          </a:r>
          <a:endParaRPr lang="es-CO" sz="2000" kern="1200" dirty="0"/>
        </a:p>
      </dsp:txBody>
      <dsp:txXfrm>
        <a:off x="4296766" y="1725836"/>
        <a:ext cx="1913568" cy="1887787"/>
      </dsp:txXfrm>
    </dsp:sp>
    <dsp:sp modelId="{EA6C17D1-49A1-4EF2-8521-232FE815513C}">
      <dsp:nvSpPr>
        <dsp:cNvPr id="0" name=""/>
        <dsp:cNvSpPr/>
      </dsp:nvSpPr>
      <dsp:spPr>
        <a:xfrm>
          <a:off x="4513117" y="528"/>
          <a:ext cx="1480866" cy="1480866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>
                <a:lumMod val="65000"/>
              </a:schemeClr>
            </a:buClr>
            <a:buFont typeface="Wingdings" panose="05000000000000000000" pitchFamily="2" charset="2"/>
            <a:buNone/>
          </a:pPr>
          <a:r>
            <a:rPr lang="it-IT" sz="1200" kern="1200" dirty="0">
              <a:latin typeface="Trebuchet MS" panose="020B0603020202020204" pitchFamily="34" charset="0"/>
            </a:rPr>
            <a:t>Agrindustry/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>
                <a:lumMod val="65000"/>
              </a:schemeClr>
            </a:buClr>
            <a:buFont typeface="Wingdings" panose="05000000000000000000" pitchFamily="2" charset="2"/>
            <a:buNone/>
          </a:pPr>
          <a:r>
            <a:rPr lang="it-IT" sz="1200" kern="1200" dirty="0">
              <a:latin typeface="Trebuchet MS" panose="020B0603020202020204" pitchFamily="34" charset="0"/>
            </a:rPr>
            <a:t>Agrifood: Focus on </a:t>
          </a:r>
          <a:r>
            <a:rPr lang="it-IT" sz="1200" b="1" kern="1200" dirty="0">
              <a:latin typeface="Trebuchet MS" panose="020B0603020202020204" pitchFamily="34" charset="0"/>
            </a:rPr>
            <a:t>DAIRY and Gastronomy</a:t>
          </a:r>
          <a:endParaRPr lang="es-CO" sz="1200" kern="1200" dirty="0"/>
        </a:p>
      </dsp:txBody>
      <dsp:txXfrm>
        <a:off x="4729985" y="217396"/>
        <a:ext cx="1047130" cy="1047130"/>
      </dsp:txXfrm>
    </dsp:sp>
    <dsp:sp modelId="{F4E53C2D-F831-4277-AF9E-173A34DE826B}">
      <dsp:nvSpPr>
        <dsp:cNvPr id="0" name=""/>
        <dsp:cNvSpPr/>
      </dsp:nvSpPr>
      <dsp:spPr>
        <a:xfrm>
          <a:off x="6441886" y="1929297"/>
          <a:ext cx="1480866" cy="1480866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>
                <a:lumMod val="65000"/>
              </a:schemeClr>
            </a:buClr>
            <a:buFont typeface="Wingdings" panose="05000000000000000000" pitchFamily="2" charset="2"/>
            <a:buNone/>
          </a:pPr>
          <a:r>
            <a:rPr lang="en-US" sz="1200" kern="1200" dirty="0">
              <a:latin typeface="Trebuchet MS" panose="020B0603020202020204" pitchFamily="34" charset="0"/>
            </a:rPr>
            <a:t>Buffalo chain: processing meat and milk</a:t>
          </a:r>
          <a:endParaRPr lang="es-CO" sz="1200" kern="1200" dirty="0"/>
        </a:p>
      </dsp:txBody>
      <dsp:txXfrm>
        <a:off x="6658754" y="2146165"/>
        <a:ext cx="1047130" cy="1047130"/>
      </dsp:txXfrm>
    </dsp:sp>
    <dsp:sp modelId="{909CB250-845B-49FD-B259-5EF5CD5B3553}">
      <dsp:nvSpPr>
        <dsp:cNvPr id="0" name=""/>
        <dsp:cNvSpPr/>
      </dsp:nvSpPr>
      <dsp:spPr>
        <a:xfrm>
          <a:off x="4513117" y="3858066"/>
          <a:ext cx="1480866" cy="1480866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>
                <a:lumMod val="65000"/>
              </a:schemeClr>
            </a:buClr>
            <a:buFont typeface="Wingdings" panose="05000000000000000000" pitchFamily="2" charset="2"/>
            <a:buNone/>
          </a:pPr>
          <a:r>
            <a:rPr lang="it-IT" sz="1200" kern="1200" dirty="0">
              <a:latin typeface="Trebuchet MS" panose="020B0603020202020204" pitchFamily="34" charset="0"/>
            </a:rPr>
            <a:t>Life sciences: new tech. for health, pharma, cosmetics.</a:t>
          </a:r>
          <a:endParaRPr lang="es-CO" sz="1200" kern="1200" dirty="0"/>
        </a:p>
      </dsp:txBody>
      <dsp:txXfrm>
        <a:off x="4729985" y="4074934"/>
        <a:ext cx="1047130" cy="1047130"/>
      </dsp:txXfrm>
    </dsp:sp>
    <dsp:sp modelId="{1421D646-07AD-4855-AD88-36699A381999}">
      <dsp:nvSpPr>
        <dsp:cNvPr id="0" name=""/>
        <dsp:cNvSpPr/>
      </dsp:nvSpPr>
      <dsp:spPr>
        <a:xfrm>
          <a:off x="2584348" y="1929297"/>
          <a:ext cx="1480866" cy="148086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Trebuchet MS" panose="020B0603020202020204" pitchFamily="34" charset="0"/>
            </a:rPr>
            <a:t>Energy and new materials </a:t>
          </a:r>
        </a:p>
      </dsp:txBody>
      <dsp:txXfrm>
        <a:off x="2801216" y="2146165"/>
        <a:ext cx="1047130" cy="1047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C8969-1D5A-4827-8356-9D2245804A28}">
      <dsp:nvSpPr>
        <dsp:cNvPr id="0" name=""/>
        <dsp:cNvSpPr/>
      </dsp:nvSpPr>
      <dsp:spPr>
        <a:xfrm>
          <a:off x="804237" y="1236"/>
          <a:ext cx="4170746" cy="94180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300" kern="1200" dirty="0" err="1"/>
            <a:t>KETs</a:t>
          </a:r>
          <a:endParaRPr lang="es-CO" sz="5300" kern="1200" dirty="0"/>
        </a:p>
      </dsp:txBody>
      <dsp:txXfrm>
        <a:off x="831821" y="28820"/>
        <a:ext cx="4115578" cy="886636"/>
      </dsp:txXfrm>
    </dsp:sp>
    <dsp:sp modelId="{A04D75ED-46C0-4200-A7C1-B0BA41600B1A}">
      <dsp:nvSpPr>
        <dsp:cNvPr id="0" name=""/>
        <dsp:cNvSpPr/>
      </dsp:nvSpPr>
      <dsp:spPr>
        <a:xfrm>
          <a:off x="804237" y="1112565"/>
          <a:ext cx="941804" cy="9418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87AB0-9012-4B0B-B3D3-A06E09042131}">
      <dsp:nvSpPr>
        <dsp:cNvPr id="0" name=""/>
        <dsp:cNvSpPr/>
      </dsp:nvSpPr>
      <dsp:spPr>
        <a:xfrm>
          <a:off x="1802550" y="1112565"/>
          <a:ext cx="3172433" cy="94180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/>
            <a:t>Bionanotechnology</a:t>
          </a:r>
          <a:endParaRPr lang="es-MX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(</a:t>
          </a:r>
          <a:r>
            <a:rPr lang="es-MX" sz="1600" kern="1200" dirty="0" err="1"/>
            <a:t>Biosensors</a:t>
          </a:r>
          <a:r>
            <a:rPr lang="es-MX" sz="1600" kern="1200" dirty="0"/>
            <a:t>, </a:t>
          </a:r>
          <a:r>
            <a:rPr lang="es-MX" sz="1600" kern="1200" dirty="0" err="1"/>
            <a:t>cellular</a:t>
          </a:r>
          <a:r>
            <a:rPr lang="es-MX" sz="1600" kern="1200" dirty="0"/>
            <a:t> nano-</a:t>
          </a:r>
          <a:r>
            <a:rPr lang="es-MX" sz="1600" kern="1200" dirty="0" err="1"/>
            <a:t>pumps</a:t>
          </a:r>
          <a:r>
            <a:rPr lang="es-MX" sz="1600" kern="1200" dirty="0"/>
            <a:t>, </a:t>
          </a:r>
          <a:r>
            <a:rPr lang="es-MX" sz="1600" kern="1200" dirty="0" err="1"/>
            <a:t>soil</a:t>
          </a:r>
          <a:r>
            <a:rPr lang="es-MX" sz="1600" kern="1200" dirty="0"/>
            <a:t> </a:t>
          </a:r>
          <a:r>
            <a:rPr lang="es-MX" sz="1600" kern="1200" dirty="0" err="1"/>
            <a:t>microbiology</a:t>
          </a:r>
          <a:r>
            <a:rPr lang="es-MX" sz="1600" kern="1200" dirty="0"/>
            <a:t>, etc.)</a:t>
          </a:r>
          <a:endParaRPr lang="es-CO" sz="1600" kern="1200" dirty="0"/>
        </a:p>
      </dsp:txBody>
      <dsp:txXfrm>
        <a:off x="1848533" y="1158548"/>
        <a:ext cx="3080467" cy="849838"/>
      </dsp:txXfrm>
    </dsp:sp>
    <dsp:sp modelId="{F62F604B-ED07-4DCA-B8C9-C08F7ADCDBE5}">
      <dsp:nvSpPr>
        <dsp:cNvPr id="0" name=""/>
        <dsp:cNvSpPr/>
      </dsp:nvSpPr>
      <dsp:spPr>
        <a:xfrm>
          <a:off x="804237" y="2167386"/>
          <a:ext cx="941804" cy="9418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5E5F7-E1FA-4693-ACBE-46C2D1BEA7FA}">
      <dsp:nvSpPr>
        <dsp:cNvPr id="0" name=""/>
        <dsp:cNvSpPr/>
      </dsp:nvSpPr>
      <dsp:spPr>
        <a:xfrm>
          <a:off x="1802550" y="2167386"/>
          <a:ext cx="3172433" cy="941804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ICT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(Industrial and </a:t>
          </a:r>
          <a:r>
            <a:rPr lang="es-MX" sz="1500" kern="1200" dirty="0" err="1"/>
            <a:t>Agricultural</a:t>
          </a:r>
          <a:r>
            <a:rPr lang="es-MX" sz="1500" kern="1200" dirty="0"/>
            <a:t> </a:t>
          </a:r>
          <a:r>
            <a:rPr lang="es-MX" sz="1500" kern="1200" dirty="0" err="1"/>
            <a:t>sensors</a:t>
          </a:r>
          <a:r>
            <a:rPr lang="es-MX" sz="1500" kern="1200" dirty="0"/>
            <a:t>)</a:t>
          </a:r>
          <a:endParaRPr lang="es-CO" sz="1500" kern="1200" dirty="0"/>
        </a:p>
      </dsp:txBody>
      <dsp:txXfrm>
        <a:off x="1848533" y="2213369"/>
        <a:ext cx="3080467" cy="849838"/>
      </dsp:txXfrm>
    </dsp:sp>
    <dsp:sp modelId="{7A57EDF1-C465-411D-8B6C-493263DD4976}">
      <dsp:nvSpPr>
        <dsp:cNvPr id="0" name=""/>
        <dsp:cNvSpPr/>
      </dsp:nvSpPr>
      <dsp:spPr>
        <a:xfrm>
          <a:off x="804237" y="3222208"/>
          <a:ext cx="941804" cy="9418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2883-99DC-4B39-9F25-31821F3F2A35}">
      <dsp:nvSpPr>
        <dsp:cNvPr id="0" name=""/>
        <dsp:cNvSpPr/>
      </dsp:nvSpPr>
      <dsp:spPr>
        <a:xfrm>
          <a:off x="1802550" y="3222208"/>
          <a:ext cx="3172433" cy="941804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/>
            <a:t>Genetics</a:t>
          </a:r>
          <a:r>
            <a:rPr lang="es-MX" sz="2600" kern="1200" dirty="0"/>
            <a:t> </a:t>
          </a:r>
          <a:endParaRPr lang="es-CO" sz="2600" kern="1200" dirty="0"/>
        </a:p>
      </dsp:txBody>
      <dsp:txXfrm>
        <a:off x="1848533" y="3268191"/>
        <a:ext cx="3080467" cy="849838"/>
      </dsp:txXfrm>
    </dsp:sp>
    <dsp:sp modelId="{A2623774-36D7-445D-AF19-8FE423741A00}">
      <dsp:nvSpPr>
        <dsp:cNvPr id="0" name=""/>
        <dsp:cNvSpPr/>
      </dsp:nvSpPr>
      <dsp:spPr>
        <a:xfrm>
          <a:off x="804237" y="4277029"/>
          <a:ext cx="941804" cy="9418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18A96-1505-446B-A4BF-BCF62F583CE7}">
      <dsp:nvSpPr>
        <dsp:cNvPr id="0" name=""/>
        <dsp:cNvSpPr/>
      </dsp:nvSpPr>
      <dsp:spPr>
        <a:xfrm>
          <a:off x="1802550" y="4277029"/>
          <a:ext cx="3172433" cy="941804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/>
            <a:t>Functionality</a:t>
          </a:r>
          <a:r>
            <a:rPr lang="es-MX" sz="2400" kern="1200" dirty="0"/>
            <a:t> </a:t>
          </a:r>
          <a:r>
            <a:rPr lang="es-MX" sz="2400" kern="1200" dirty="0" err="1"/>
            <a:t>of</a:t>
          </a:r>
          <a:r>
            <a:rPr lang="es-MX" sz="2400" kern="1200" dirty="0"/>
            <a:t> </a:t>
          </a:r>
          <a:r>
            <a:rPr lang="es-MX" sz="2400" kern="1200" dirty="0" err="1"/>
            <a:t>food</a:t>
          </a:r>
          <a:endParaRPr lang="es-CO" sz="2400" kern="1200" dirty="0"/>
        </a:p>
      </dsp:txBody>
      <dsp:txXfrm>
        <a:off x="1848533" y="4323012"/>
        <a:ext cx="3080467" cy="849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8B9BF-ABE3-4C03-A9A2-3C0462FD4ABA}">
      <dsp:nvSpPr>
        <dsp:cNvPr id="0" name=""/>
        <dsp:cNvSpPr/>
      </dsp:nvSpPr>
      <dsp:spPr>
        <a:xfrm>
          <a:off x="30273" y="1251505"/>
          <a:ext cx="2885935" cy="17315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One-stop window where students and researchers can identify partners in the other </a:t>
          </a:r>
          <a:r>
            <a:rPr lang="en-US" sz="1600" kern="1200" dirty="0" err="1"/>
            <a:t>región</a:t>
          </a:r>
          <a:r>
            <a:rPr lang="en-US" sz="1600" kern="1200" dirty="0"/>
            <a:t> for internships, thesis, research stays.   </a:t>
          </a:r>
          <a:endParaRPr lang="es-CO" sz="1600" kern="1200" dirty="0"/>
        </a:p>
      </dsp:txBody>
      <dsp:txXfrm>
        <a:off x="30273" y="1251505"/>
        <a:ext cx="2885935" cy="1731561"/>
      </dsp:txXfrm>
    </dsp:sp>
    <dsp:sp modelId="{013AFD81-4228-464B-8201-1DE687985284}">
      <dsp:nvSpPr>
        <dsp:cNvPr id="0" name=""/>
        <dsp:cNvSpPr/>
      </dsp:nvSpPr>
      <dsp:spPr>
        <a:xfrm>
          <a:off x="3174529" y="192396"/>
          <a:ext cx="2885935" cy="1731561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Joint Observatory to study emerging trends in the Agrifood and Gastronomy sectors.</a:t>
          </a:r>
          <a:endParaRPr lang="en-US" sz="1600" kern="1200" dirty="0"/>
        </a:p>
      </dsp:txBody>
      <dsp:txXfrm>
        <a:off x="3174529" y="192396"/>
        <a:ext cx="2885935" cy="1731561"/>
      </dsp:txXfrm>
    </dsp:sp>
    <dsp:sp modelId="{BBE00328-3889-4ADE-942C-E92474FD3E20}">
      <dsp:nvSpPr>
        <dsp:cNvPr id="0" name=""/>
        <dsp:cNvSpPr/>
      </dsp:nvSpPr>
      <dsp:spPr>
        <a:xfrm>
          <a:off x="6338957" y="1249116"/>
          <a:ext cx="2885935" cy="173156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Set up virtual joint laboratories in the above-mentioned topics of interest. </a:t>
          </a:r>
          <a:endParaRPr lang="en-US" sz="1600" kern="1200" dirty="0"/>
        </a:p>
      </dsp:txBody>
      <dsp:txXfrm>
        <a:off x="6338957" y="1249116"/>
        <a:ext cx="2885935" cy="1731561"/>
      </dsp:txXfrm>
    </dsp:sp>
    <dsp:sp modelId="{AB89D48E-75A1-43CF-B2A4-11F7328CA148}">
      <dsp:nvSpPr>
        <dsp:cNvPr id="0" name=""/>
        <dsp:cNvSpPr/>
      </dsp:nvSpPr>
      <dsp:spPr>
        <a:xfrm>
          <a:off x="17748" y="3512122"/>
          <a:ext cx="2885935" cy="173156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Agreement to include INVIMA (Colombian Food and Drug Surveillance Institute) in the Metafood network. </a:t>
          </a:r>
          <a:endParaRPr lang="en-US" sz="1600" kern="1200" dirty="0"/>
        </a:p>
      </dsp:txBody>
      <dsp:txXfrm>
        <a:off x="17748" y="3512122"/>
        <a:ext cx="2885935" cy="1731561"/>
      </dsp:txXfrm>
    </dsp:sp>
    <dsp:sp modelId="{9C34B17B-8DED-45CB-A2C9-F4EDD9F1D5F8}">
      <dsp:nvSpPr>
        <dsp:cNvPr id="0" name=""/>
        <dsp:cNvSpPr/>
      </dsp:nvSpPr>
      <dsp:spPr>
        <a:xfrm>
          <a:off x="3174529" y="2212551"/>
          <a:ext cx="2885935" cy="173156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CNR and ENEA contributing to the development of new cosmetics products, based on Colombian natural plants identified by the Cosmetics Cluster in Bogota. </a:t>
          </a:r>
          <a:endParaRPr lang="en-US" sz="1600" kern="1200" dirty="0"/>
        </a:p>
      </dsp:txBody>
      <dsp:txXfrm>
        <a:off x="3174529" y="2212551"/>
        <a:ext cx="2885935" cy="1731561"/>
      </dsp:txXfrm>
    </dsp:sp>
    <dsp:sp modelId="{A00E6C24-40A4-4F2E-9AF1-3B28E326E740}">
      <dsp:nvSpPr>
        <dsp:cNvPr id="0" name=""/>
        <dsp:cNvSpPr/>
      </dsp:nvSpPr>
      <dsp:spPr>
        <a:xfrm>
          <a:off x="6337745" y="3557714"/>
          <a:ext cx="2885935" cy="1731561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Linkages between R&amp;D </a:t>
          </a:r>
          <a:r>
            <a:rPr lang="en-US" sz="1600" kern="1200" dirty="0" err="1"/>
            <a:t>Centres</a:t>
          </a:r>
          <a:r>
            <a:rPr lang="en-US" sz="1600" kern="1200" dirty="0"/>
            <a:t> in Roma-Lazio with the Development, Innovation and Technology (DIT) Center at Universidad Central in Bogotá, for the development of prototypes. </a:t>
          </a:r>
        </a:p>
      </dsp:txBody>
      <dsp:txXfrm>
        <a:off x="6337745" y="3557714"/>
        <a:ext cx="2885935" cy="1731561"/>
      </dsp:txXfrm>
    </dsp:sp>
    <dsp:sp modelId="{9621A5AC-7B47-47E8-8703-8455042F8485}">
      <dsp:nvSpPr>
        <dsp:cNvPr id="0" name=""/>
        <dsp:cNvSpPr/>
      </dsp:nvSpPr>
      <dsp:spPr>
        <a:xfrm>
          <a:off x="3174529" y="4232706"/>
          <a:ext cx="2885935" cy="173156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Organize Open-weeks in each region to identify researchers and enterprises interested in accessing products and services offered by each of the regions. </a:t>
          </a:r>
          <a:endParaRPr lang="es-CO" sz="1600" kern="1200" dirty="0"/>
        </a:p>
      </dsp:txBody>
      <dsp:txXfrm>
        <a:off x="3174529" y="4232706"/>
        <a:ext cx="2885935" cy="173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3D4F-BF78-49E9-BB60-531B7A93B662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4C02-EDC5-4E57-B296-5B5EA6F48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43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922DE-661C-4EBA-9C23-EC40BC96DF76}" type="slidenum">
              <a:rPr kumimoji="0" lang="es-CO" alt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altLang="es-E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6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B0874-3737-43F9-8BA3-8E864C60E8C3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7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4CB94-F717-4117-8829-5EDC43266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3EE0F6-884B-4EC1-BA14-1FCEDCD12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A1E758-EDC9-4CC4-96B3-DD181B7F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1AF400-FD84-4BB3-912C-A2BF836C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A621A-05D5-4BFA-B33F-C0FCCE00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05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11B5F-6AD2-46BD-B3A4-90D8F92E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6F60CB-49F3-4DDE-B22B-2D09C7799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72991-77F3-45A7-9570-B285D5EE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35FCEA-2741-46DF-A8EC-1D752CCB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D0FB0B-F5B2-42EB-B282-ABAAC657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33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A56D33-4C96-4FF6-A64D-02D3DB07D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8B202F-9615-487C-A5EB-053F76E2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67E92-3F33-4AF4-ACD6-205A81DF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1683B-6A98-492E-81AC-F7DB0C72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6CF880-12AE-46D9-BC57-5266643B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56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2CF89-9780-422A-A9E4-8829BF6F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CE7727-3FED-4CE9-8B04-D48325EED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948D6-8D8B-4D28-A5CB-7AE4CB05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92F24-7874-4413-AFBC-0EFE1B8E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57398-8046-4862-88A1-0D89AD6A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3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38074-F223-4A88-B7C5-1D381035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16D456-E80F-4A8C-9F6D-3874F122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406D77-5D89-4C0A-A828-CCB43415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D49B02-1C5C-4F77-9BE7-99F7CCF8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C9ED1A-A000-4CD8-A0D1-74FD6626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43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79359-2E8D-4031-8D7F-F3925D54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9957B-9774-4453-A3AB-E3469288E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36FD16-CD07-42FD-9C90-D03590431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442213-4E23-4157-B98D-16D4292A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22EA84-96F5-4827-8344-102EB094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DB1F04-DB3E-4AD1-B65B-4A37B7B2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320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FAA82-8E20-4372-83F6-A019D693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DA68B0-B47E-4C28-993B-47D4BEBE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6B51FA-8EF6-464D-A85C-E0930406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579DD9-6B73-47B7-9408-1B5956F95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F62EDA-A898-4818-908F-E037365B8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DFA422-4DE0-4623-8E1D-3CFB564A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C598DE-2B55-48AB-8154-DE55EB6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D38F2B-3290-4BCF-A0E8-E16EC2A4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399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8B36E-A8CC-4C27-A757-B20C48C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65455E-2E01-44DA-A3EB-528FB684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FD7FF-0867-4948-8405-76859DC4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5B082-ECA0-4A8F-A02B-A53DA36B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691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39A21A-E2EC-4429-AF76-C73CFBD6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772B8-26F9-4019-8263-74907F23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616FF5-9DDA-4F6F-B482-EBE2D295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172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E31FC-387F-49A6-8873-87BB9EA6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E786FE-B13D-48FB-BA5B-D3FD4234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379677-B670-4C20-ACAE-6F7BD06E7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2ED467-3BF9-4ACC-92F5-3019BE90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A70DC3-3501-46EE-ABE3-048963FA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191177-6465-4EC4-A079-0B4AAB0A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233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9889C-30C3-4E9A-AA25-912ECA4F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D93721-5371-44B7-AC97-23606310C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72BE52-6A66-41F4-9C6F-DA9A1DC1A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74B5F2-620F-4B74-8F69-6DAC6A0A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CBA4C-92FE-441A-800D-8C7D29D3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AF2B21-75D0-4EFF-BC05-C9A0A8B3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49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471265-EA5C-4076-9F70-5CCDD422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84B077-09B5-43E2-801B-4867D48BF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537D4-D12C-4DE6-A74C-312D857C7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31A9C-DC09-4886-AD10-5A8B5FF144E6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EB34F3-9F2F-4CA0-8CC7-1AA4F88F6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B1B7E-56A4-4015-91ED-9D0300495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3E38-D89C-4200-B9BD-C4CB41FD17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60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8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ccb.org.co/clus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825" y="-112295"/>
            <a:ext cx="12858116" cy="705050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1 Rectángulo">
            <a:extLst>
              <a:ext uri="{FF2B5EF4-FFF2-40B4-BE49-F238E27FC236}">
                <a16:creationId xmlns:a16="http://schemas.microsoft.com/office/drawing/2014/main" id="{1DBAC075-BB6A-4CDD-976A-16743DE985B8}"/>
              </a:ext>
            </a:extLst>
          </p:cNvPr>
          <p:cNvSpPr/>
          <p:nvPr/>
        </p:nvSpPr>
        <p:spPr>
          <a:xfrm>
            <a:off x="390117" y="3093477"/>
            <a:ext cx="11486148" cy="339045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20 Rectángulo">
            <a:extLst>
              <a:ext uri="{FF2B5EF4-FFF2-40B4-BE49-F238E27FC236}">
                <a16:creationId xmlns:a16="http://schemas.microsoft.com/office/drawing/2014/main" id="{A9E6F715-BAF1-4C86-B5EB-3131DD2C9443}"/>
              </a:ext>
            </a:extLst>
          </p:cNvPr>
          <p:cNvSpPr/>
          <p:nvPr/>
        </p:nvSpPr>
        <p:spPr>
          <a:xfrm>
            <a:off x="2225615" y="3247366"/>
            <a:ext cx="9581375" cy="29238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Pilot Projects within the Productive Development Agenda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Gómez González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for Sectorial Articulation</a:t>
            </a:r>
          </a:p>
          <a:p>
            <a:pPr algn="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Bogota Chamber of Commerce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11th/2018</a:t>
            </a:r>
          </a:p>
        </p:txBody>
      </p:sp>
    </p:spTree>
    <p:extLst>
      <p:ext uri="{BB962C8B-B14F-4D97-AF65-F5344CB8AC3E}">
        <p14:creationId xmlns:p14="http://schemas.microsoft.com/office/powerpoint/2010/main" val="247325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4895850" cy="6877048"/>
          </a:xfrm>
          <a:prstGeom prst="rect">
            <a:avLst/>
          </a:prstGeom>
          <a:solidFill>
            <a:srgbClr val="1E3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2967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0025" y="1422587"/>
            <a:ext cx="449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172">
              <a:defRPr/>
            </a:pPr>
            <a:r>
              <a:rPr lang="en-US" altLang="es-MX" sz="3200" b="1" dirty="0">
                <a:solidFill>
                  <a:prstClr val="white"/>
                </a:solidFill>
                <a:latin typeface="Trebuchet MS" panose="020B0603020202020204" pitchFamily="34" charset="0"/>
              </a:rPr>
              <a:t>Bogota-Cundinamarca is undertaking the most important </a:t>
            </a:r>
            <a:r>
              <a:rPr lang="en-US" altLang="es-MX" sz="3200" b="1" u="sng" dirty="0">
                <a:solidFill>
                  <a:prstClr val="white"/>
                </a:solidFill>
                <a:latin typeface="Trebuchet MS" panose="020B0603020202020204" pitchFamily="34" charset="0"/>
              </a:rPr>
              <a:t>productive development agenda </a:t>
            </a:r>
            <a:r>
              <a:rPr lang="en-US" altLang="es-MX" sz="3200" b="1" dirty="0">
                <a:solidFill>
                  <a:prstClr val="white"/>
                </a:solidFill>
                <a:latin typeface="Trebuchet MS" panose="020B0603020202020204" pitchFamily="34" charset="0"/>
              </a:rPr>
              <a:t>in Colombia and one of the most important in Latin America</a:t>
            </a:r>
            <a:r>
              <a:rPr kumimoji="0" lang="es-CO" alt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  <a:endParaRPr kumimoji="0" lang="es-41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16894" y="73388"/>
            <a:ext cx="6947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172">
              <a:defRPr/>
            </a:pPr>
            <a:r>
              <a:rPr lang="es-CO" altLang="es-MX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Smart </a:t>
            </a:r>
            <a:r>
              <a:rPr lang="es-CO" altLang="es-MX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Specialization</a:t>
            </a:r>
            <a:r>
              <a:rPr lang="es-CO" altLang="es-MX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</a:t>
            </a:r>
            <a:r>
              <a:rPr lang="es-CO" altLang="es-MX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Strategy</a:t>
            </a:r>
            <a:r>
              <a:rPr lang="es-CO" altLang="es-MX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(RIS3)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79E38F-7104-4B62-9EDE-16E3ABEEEC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992" y="6306633"/>
            <a:ext cx="1010072" cy="4561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76645B-D3E1-4BC3-8709-FC770C29B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84" y="905774"/>
            <a:ext cx="5952226" cy="595222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2E61388-3021-419A-81D9-1F3B864062CC}"/>
              </a:ext>
            </a:extLst>
          </p:cNvPr>
          <p:cNvSpPr/>
          <p:nvPr/>
        </p:nvSpPr>
        <p:spPr>
          <a:xfrm>
            <a:off x="8013940" y="2113472"/>
            <a:ext cx="836762" cy="258792"/>
          </a:xfrm>
          <a:prstGeom prst="rect">
            <a:avLst/>
          </a:prstGeom>
          <a:solidFill>
            <a:srgbClr val="74BA37"/>
          </a:solidFill>
          <a:ln>
            <a:solidFill>
              <a:srgbClr val="74B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latin typeface="Franklin Gothic Demi Cond" panose="020B0706030402020204" pitchFamily="34" charset="0"/>
              </a:rPr>
              <a:t>BIO-POLE</a:t>
            </a:r>
            <a:endParaRPr lang="es-CO" sz="3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CuadroTexto 63"/>
          <p:cNvSpPr txBox="1">
            <a:spLocks noChangeArrowheads="1"/>
          </p:cNvSpPr>
          <p:nvPr/>
        </p:nvSpPr>
        <p:spPr bwMode="auto">
          <a:xfrm>
            <a:off x="3206910" y="1715765"/>
            <a:ext cx="110211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800" dirty="0">
                <a:solidFill>
                  <a:prstClr val="black"/>
                </a:solidFill>
              </a:rPr>
              <a:t> </a:t>
            </a:r>
            <a:r>
              <a:rPr lang="es-CO" altLang="es-ES" sz="800" dirty="0">
                <a:solidFill>
                  <a:prstClr val="black"/>
                </a:solidFill>
              </a:rPr>
              <a:t>Parque Científico Tecnológico y de Innovación</a:t>
            </a:r>
          </a:p>
        </p:txBody>
      </p:sp>
      <p:sp>
        <p:nvSpPr>
          <p:cNvPr id="65" name="CuadroTexto 64"/>
          <p:cNvSpPr txBox="1">
            <a:spLocks noChangeArrowheads="1"/>
          </p:cNvSpPr>
          <p:nvPr/>
        </p:nvSpPr>
        <p:spPr bwMode="auto">
          <a:xfrm>
            <a:off x="9538543" y="3587060"/>
            <a:ext cx="10843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Centros de transformación digital empresarial</a:t>
            </a:r>
          </a:p>
        </p:txBody>
      </p:sp>
      <p:sp>
        <p:nvSpPr>
          <p:cNvPr id="66" name="CuadroTexto 63"/>
          <p:cNvSpPr txBox="1">
            <a:spLocks noChangeArrowheads="1"/>
          </p:cNvSpPr>
          <p:nvPr/>
        </p:nvSpPr>
        <p:spPr bwMode="auto">
          <a:xfrm>
            <a:off x="8296951" y="4114969"/>
            <a:ext cx="18841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CO" altLang="es-ES" sz="800">
                <a:solidFill>
                  <a:prstClr val="black"/>
                </a:solidFill>
              </a:rPr>
              <a:t>Váuchers para el fomento a la cultura y servicios de Innovación en Pymes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32" name="CuadroTexto 31"/>
          <p:cNvSpPr txBox="1">
            <a:spLocks noChangeArrowheads="1"/>
          </p:cNvSpPr>
          <p:nvPr/>
        </p:nvSpPr>
        <p:spPr bwMode="auto">
          <a:xfrm>
            <a:off x="8316332" y="1039250"/>
            <a:ext cx="17412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Investigación, desarrollo y transferencia tecnológica en el sector agropecuario y agroindustrial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CuadroTexto 63"/>
          <p:cNvSpPr txBox="1">
            <a:spLocks noChangeArrowheads="1"/>
          </p:cNvSpPr>
          <p:nvPr/>
        </p:nvSpPr>
        <p:spPr bwMode="auto">
          <a:xfrm>
            <a:off x="942683" y="2034295"/>
            <a:ext cx="10954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_tradnl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Áreas de Desarrollo Naranja- distrito del Bronx</a:t>
            </a:r>
          </a:p>
        </p:txBody>
      </p:sp>
      <p:sp>
        <p:nvSpPr>
          <p:cNvPr id="35" name="CuadroTexto 63"/>
          <p:cNvSpPr txBox="1">
            <a:spLocks noChangeArrowheads="1"/>
          </p:cNvSpPr>
          <p:nvPr/>
        </p:nvSpPr>
        <p:spPr bwMode="auto">
          <a:xfrm>
            <a:off x="2140570" y="2235825"/>
            <a:ext cx="98395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_tradnl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Nueva Cinemateca</a:t>
            </a:r>
          </a:p>
          <a:p>
            <a:pPr algn="ctr" defTabSz="685601">
              <a:spcBef>
                <a:spcPct val="0"/>
              </a:spcBef>
              <a:buNone/>
            </a:pPr>
            <a:r>
              <a:rPr lang="es-ES_tradnl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Distrital</a:t>
            </a:r>
          </a:p>
        </p:txBody>
      </p:sp>
      <p:sp>
        <p:nvSpPr>
          <p:cNvPr id="38" name="CuadroTexto 63"/>
          <p:cNvSpPr txBox="1">
            <a:spLocks noChangeArrowheads="1"/>
          </p:cNvSpPr>
          <p:nvPr/>
        </p:nvSpPr>
        <p:spPr bwMode="auto">
          <a:xfrm>
            <a:off x="997512" y="5173591"/>
            <a:ext cx="2609866" cy="21544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Plan de pertinencia en educación terciaria en Bogotá</a:t>
            </a:r>
          </a:p>
        </p:txBody>
      </p:sp>
      <p:sp>
        <p:nvSpPr>
          <p:cNvPr id="39" name="CuadroTexto 63"/>
          <p:cNvSpPr txBox="1">
            <a:spLocks noChangeArrowheads="1"/>
          </p:cNvSpPr>
          <p:nvPr/>
        </p:nvSpPr>
        <p:spPr bwMode="auto">
          <a:xfrm>
            <a:off x="2635253" y="4429324"/>
            <a:ext cx="1412975" cy="33855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HUB de Universidades innovadoras para la EEI</a:t>
            </a:r>
          </a:p>
        </p:txBody>
      </p:sp>
      <p:sp>
        <p:nvSpPr>
          <p:cNvPr id="41" name="CuadroTexto 63"/>
          <p:cNvSpPr txBox="1">
            <a:spLocks noChangeArrowheads="1"/>
          </p:cNvSpPr>
          <p:nvPr/>
        </p:nvSpPr>
        <p:spPr bwMode="auto">
          <a:xfrm>
            <a:off x="9856757" y="5942561"/>
            <a:ext cx="1917153" cy="338554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Piloto articulación CDT en movilidad sostenible en: Madrid, Funza y Mosquera</a:t>
            </a:r>
          </a:p>
        </p:txBody>
      </p:sp>
      <p:sp>
        <p:nvSpPr>
          <p:cNvPr id="43" name="CuadroTexto 63"/>
          <p:cNvSpPr txBox="1">
            <a:spLocks noChangeArrowheads="1"/>
          </p:cNvSpPr>
          <p:nvPr/>
        </p:nvSpPr>
        <p:spPr bwMode="auto">
          <a:xfrm>
            <a:off x="8531274" y="5429989"/>
            <a:ext cx="1215547" cy="215444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NAMA industria</a:t>
            </a:r>
          </a:p>
        </p:txBody>
      </p:sp>
      <p:pic>
        <p:nvPicPr>
          <p:cNvPr id="93" name="Imagen 92">
            <a:extLst>
              <a:ext uri="{FF2B5EF4-FFF2-40B4-BE49-F238E27FC236}">
                <a16:creationId xmlns:a16="http://schemas.microsoft.com/office/drawing/2014/main" id="{628BD344-D21C-455B-BFF3-81F65C9C14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992" y="6306633"/>
            <a:ext cx="1010072" cy="456117"/>
          </a:xfrm>
          <a:prstGeom prst="rect">
            <a:avLst/>
          </a:prstGeom>
        </p:spPr>
      </p:pic>
      <p:sp>
        <p:nvSpPr>
          <p:cNvPr id="44" name="CuadroTexto 63"/>
          <p:cNvSpPr txBox="1">
            <a:spLocks noChangeArrowheads="1"/>
          </p:cNvSpPr>
          <p:nvPr/>
        </p:nvSpPr>
        <p:spPr bwMode="auto">
          <a:xfrm>
            <a:off x="989843" y="4806928"/>
            <a:ext cx="1353334" cy="33855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altLang="es-ES" sz="800">
                <a:solidFill>
                  <a:prstClr val="black"/>
                </a:solidFill>
              </a:rPr>
              <a:t>C</a:t>
            </a:r>
            <a:r>
              <a:rPr lang="x-none" altLang="es-ES" sz="800" dirty="0">
                <a:solidFill>
                  <a:prstClr val="black"/>
                </a:solidFill>
              </a:rPr>
              <a:t>ierre de brechas de talento humano</a:t>
            </a:r>
            <a:r>
              <a:rPr lang="es-CO" altLang="es-ES" sz="800" dirty="0">
                <a:solidFill>
                  <a:prstClr val="black"/>
                </a:solidFill>
              </a:rPr>
              <a:t> en </a:t>
            </a:r>
            <a:r>
              <a:rPr lang="es-CO" altLang="es-ES" sz="800" dirty="0" err="1">
                <a:solidFill>
                  <a:prstClr val="black"/>
                </a:solidFill>
              </a:rPr>
              <a:t>clusters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47" name="CuadroTexto 63"/>
          <p:cNvSpPr txBox="1">
            <a:spLocks noChangeArrowheads="1"/>
          </p:cNvSpPr>
          <p:nvPr/>
        </p:nvSpPr>
        <p:spPr bwMode="auto">
          <a:xfrm>
            <a:off x="8295138" y="3589882"/>
            <a:ext cx="11966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Soluciones tecnológicas de Realidad Aumentada y Virtual </a:t>
            </a:r>
          </a:p>
        </p:txBody>
      </p:sp>
      <p:sp>
        <p:nvSpPr>
          <p:cNvPr id="29" name="CuadroTexto 63"/>
          <p:cNvSpPr txBox="1">
            <a:spLocks noChangeArrowheads="1"/>
          </p:cNvSpPr>
          <p:nvPr/>
        </p:nvSpPr>
        <p:spPr bwMode="auto">
          <a:xfrm>
            <a:off x="9797003" y="5552303"/>
            <a:ext cx="728172" cy="338554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_tradnl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Smart Bogotá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45" name="CuadroTexto 63">
            <a:extLst>
              <a:ext uri="{FF2B5EF4-FFF2-40B4-BE49-F238E27FC236}">
                <a16:creationId xmlns:a16="http://schemas.microsoft.com/office/drawing/2014/main" id="{1AB8AC10-F546-4A8D-BB21-7C0BF03A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226" y="4805921"/>
            <a:ext cx="1602774" cy="33855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Programas de formación  y capacitación masivos pertinentes</a:t>
            </a:r>
          </a:p>
        </p:txBody>
      </p:sp>
      <p:sp>
        <p:nvSpPr>
          <p:cNvPr id="28" name="CuadroTexto 63">
            <a:extLst>
              <a:ext uri="{FF2B5EF4-FFF2-40B4-BE49-F238E27FC236}">
                <a16:creationId xmlns:a16="http://schemas.microsoft.com/office/drawing/2014/main" id="{75EDB378-D336-412C-A086-4E9EE4CA4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28" y="1726181"/>
            <a:ext cx="1083641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800" dirty="0">
                <a:solidFill>
                  <a:prstClr val="black"/>
                </a:solidFill>
              </a:rPr>
              <a:t> </a:t>
            </a:r>
            <a:r>
              <a:rPr lang="es-CO" altLang="es-ES" sz="800" dirty="0" err="1">
                <a:solidFill>
                  <a:prstClr val="black"/>
                </a:solidFill>
              </a:rPr>
              <a:t>InnovaLab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30" name="CuadroTexto 63">
            <a:extLst>
              <a:ext uri="{FF2B5EF4-FFF2-40B4-BE49-F238E27FC236}">
                <a16:creationId xmlns:a16="http://schemas.microsoft.com/office/drawing/2014/main" id="{34B2977C-F365-4F04-96A2-C9D817E7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707" y="6583837"/>
            <a:ext cx="783827" cy="215444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200" kern="0">
                <a:solidFill>
                  <a:srgbClr val="40404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800" dirty="0">
                <a:solidFill>
                  <a:prstClr val="black"/>
                </a:solidFill>
              </a:rPr>
              <a:t> </a:t>
            </a:r>
            <a:r>
              <a:rPr lang="es-CO" altLang="es-ES" sz="800" dirty="0">
                <a:solidFill>
                  <a:prstClr val="black"/>
                </a:solidFill>
              </a:rPr>
              <a:t>El Rio Habla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31F2B3-9BE7-47B5-96CB-E38A5D20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244" y="1046967"/>
            <a:ext cx="19177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Transferencia de tecnología desde las necesidades del mercado como impulso a la innovación en Colombia- Biotecnología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CuadroTexto 63">
            <a:extLst>
              <a:ext uri="{FF2B5EF4-FFF2-40B4-BE49-F238E27FC236}">
                <a16:creationId xmlns:a16="http://schemas.microsoft.com/office/drawing/2014/main" id="{8156A8F2-6C4C-4B75-81A3-756311678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43" y="2940811"/>
            <a:ext cx="21390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altLang="es-ES" sz="800">
                <a:solidFill>
                  <a:schemeClr val="tx1"/>
                </a:solidFill>
              </a:rPr>
              <a:t>Diseño y validación de modelos de analítica predictiva de fenomenos de seguridad y convivencia</a:t>
            </a:r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40" name="CuadroTexto 63">
            <a:extLst>
              <a:ext uri="{FF2B5EF4-FFF2-40B4-BE49-F238E27FC236}">
                <a16:creationId xmlns:a16="http://schemas.microsoft.com/office/drawing/2014/main" id="{DD470C8D-1394-4399-A363-E5BD8A60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910" y="2234718"/>
            <a:ext cx="110211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sz="800">
                <a:solidFill>
                  <a:schemeClr val="tx1"/>
                </a:solidFill>
              </a:rPr>
              <a:t>HUB de Contenidos Digitales de Alta Tecnología</a:t>
            </a: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48" name="CuadroTexto 63">
            <a:extLst>
              <a:ext uri="{FF2B5EF4-FFF2-40B4-BE49-F238E27FC236}">
                <a16:creationId xmlns:a16="http://schemas.microsoft.com/office/drawing/2014/main" id="{AC5091F6-9E72-4688-A192-3943CED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3615" y="5430960"/>
            <a:ext cx="1219988" cy="461665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Laboratorio vivo de un espacio habitacional inteligente</a:t>
            </a:r>
          </a:p>
        </p:txBody>
      </p:sp>
      <p:sp>
        <p:nvSpPr>
          <p:cNvPr id="49" name="CuadroTexto 63">
            <a:extLst>
              <a:ext uri="{FF2B5EF4-FFF2-40B4-BE49-F238E27FC236}">
                <a16:creationId xmlns:a16="http://schemas.microsoft.com/office/drawing/2014/main" id="{EEAB4E5B-78E9-40F7-82E5-2AB6C7F5E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84" y="5702402"/>
            <a:ext cx="1556965" cy="461665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_tradnl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Esquema de manejo integral de residuos sólidos orientado a separación en la fuente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298487A-2C75-473E-BF1E-99D3CD976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753" y="1069788"/>
            <a:ext cx="117889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Centro de Innovación y Desarrollo de Negocios en Biotecnología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E10CAFC-25FB-4909-8065-AA9EEEC1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295" y="1550740"/>
            <a:ext cx="15406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Innovación, ciencia y tecnología para productores de leche en la Provincia de Guavio</a:t>
            </a:r>
          </a:p>
        </p:txBody>
      </p:sp>
      <p:sp>
        <p:nvSpPr>
          <p:cNvPr id="52" name="CuadroTexto 63">
            <a:extLst>
              <a:ext uri="{FF2B5EF4-FFF2-40B4-BE49-F238E27FC236}">
                <a16:creationId xmlns:a16="http://schemas.microsoft.com/office/drawing/2014/main" id="{F5B2C803-6542-4894-8968-306F7CA1D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20" y="4432183"/>
            <a:ext cx="1602774" cy="338554"/>
          </a:xfrm>
          <a:prstGeom prst="rect">
            <a:avLst/>
          </a:prstGeom>
          <a:solidFill>
            <a:srgbClr val="8E5F00">
              <a:alpha val="29804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Centro de I+D+i en </a:t>
            </a:r>
            <a:r>
              <a:rPr lang="es-CO" altLang="es-ES" sz="8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bionanotecnología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7BDE95D-B5DD-4009-BDA0-FF3A2B184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634" y="3604608"/>
            <a:ext cx="125649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BICTIA: incubadora y aceleradora de empresas con enfoque TIC</a:t>
            </a:r>
          </a:p>
        </p:txBody>
      </p:sp>
      <p:sp>
        <p:nvSpPr>
          <p:cNvPr id="70" name="CuadroTexto 63">
            <a:extLst>
              <a:ext uri="{FF2B5EF4-FFF2-40B4-BE49-F238E27FC236}">
                <a16:creationId xmlns:a16="http://schemas.microsoft.com/office/drawing/2014/main" id="{19A8A9CC-71BA-49AD-A798-5DB0DCEF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43" y="5427730"/>
            <a:ext cx="2625924" cy="21544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CO" sz="800" dirty="0">
                <a:latin typeface="+mn-lt"/>
              </a:rPr>
              <a:t>Hub de Paz y Desarrollo Sostenible en Bogotá</a:t>
            </a:r>
            <a:endParaRPr lang="es-CO" altLang="es-ES" sz="8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9" name="CuadroTexto 63">
            <a:extLst>
              <a:ext uri="{FF2B5EF4-FFF2-40B4-BE49-F238E27FC236}">
                <a16:creationId xmlns:a16="http://schemas.microsoft.com/office/drawing/2014/main" id="{2C2C0240-36CA-4E6D-BFD9-C97075ADD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113" y="2628838"/>
            <a:ext cx="992520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800" dirty="0">
                <a:solidFill>
                  <a:prstClr val="black"/>
                </a:solidFill>
              </a:rPr>
              <a:t>Diseño Smart </a:t>
            </a:r>
            <a:r>
              <a:rPr lang="es-ES_tradnl" altLang="es-ES" sz="800" dirty="0" err="1">
                <a:solidFill>
                  <a:prstClr val="black"/>
                </a:solidFill>
              </a:rPr>
              <a:t>town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80" name="CuadroTexto 63">
            <a:extLst>
              <a:ext uri="{FF2B5EF4-FFF2-40B4-BE49-F238E27FC236}">
                <a16:creationId xmlns:a16="http://schemas.microsoft.com/office/drawing/2014/main" id="{3E02CE51-DE77-43D9-8D69-8F01A6215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83" y="2562282"/>
            <a:ext cx="109546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800" dirty="0">
                <a:solidFill>
                  <a:schemeClr val="tx1"/>
                </a:solidFill>
              </a:rPr>
              <a:t> Ecosistema de innovación TIC</a:t>
            </a:r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81" name="CuadroTexto 63">
            <a:extLst>
              <a:ext uri="{FF2B5EF4-FFF2-40B4-BE49-F238E27FC236}">
                <a16:creationId xmlns:a16="http://schemas.microsoft.com/office/drawing/2014/main" id="{0158AEF7-7A99-4EAE-85F7-4EFE7927E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113" y="1715765"/>
            <a:ext cx="9839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_tradnl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Centro de Materiales innovadores</a:t>
            </a:r>
          </a:p>
        </p:txBody>
      </p:sp>
      <p:sp>
        <p:nvSpPr>
          <p:cNvPr id="82" name="CuadroTexto 63">
            <a:extLst>
              <a:ext uri="{FF2B5EF4-FFF2-40B4-BE49-F238E27FC236}">
                <a16:creationId xmlns:a16="http://schemas.microsoft.com/office/drawing/2014/main" id="{8BF97DFC-4270-4CB2-BFFB-3A96AAF3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93" y="2727503"/>
            <a:ext cx="110211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sz="800" dirty="0">
                <a:solidFill>
                  <a:schemeClr val="tx1"/>
                </a:solidFill>
              </a:rPr>
              <a:t>Simulador para modelar la ocupación de la ciudad región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E66324A9-0635-4E82-9D5A-5C957F25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066" y="1576810"/>
            <a:ext cx="20279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Investigación  factores que afectan las tasas de preñez a partir de embriones </a:t>
            </a:r>
            <a:r>
              <a:rPr lang="es-ES" altLang="es-ES" sz="8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invitro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705FC521-AC74-4D06-848A-13ADF012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974" y="2550000"/>
            <a:ext cx="7238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Innovación para lácteos de Ubaté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36833C6-28E4-4FD5-A5AB-1C6874FC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163" y="2066520"/>
            <a:ext cx="65385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Innovación  en frutas y hortalizas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22B62D89-A5DE-4049-B026-827EBD47C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905" y="1559184"/>
            <a:ext cx="9471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Corredor tecnológico Agroindustrial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154F6425-4A8E-4AEB-A2FB-F8918A3C5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946" y="1550740"/>
            <a:ext cx="119061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Convocatoria regional de proyectos I+D en focos priorizados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53963585-8726-422A-926B-AF4005E3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957" y="1054735"/>
            <a:ext cx="9471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Aprovechamiento de la Biodiversidad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AC861121-4F5D-4915-8869-224BC71F0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791" y="2049762"/>
            <a:ext cx="17412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Estrategias  de información para modificar conocimientos, actitudes y prácticas en enfermedades crónicas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57F4D5C3-1117-4BBE-88A3-231435B70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9" y="2039641"/>
            <a:ext cx="1789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Competencias Tecnológicas  para su transferencias a los sectores de medicamentos, cosméticos y afines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F21B0660-F72A-4E05-8661-F9EC36B2F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1089" y="1960169"/>
            <a:ext cx="19177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Implementación de la plataforma científica y tecnológica para la obtención de </a:t>
            </a:r>
            <a:r>
              <a:rPr lang="es-ES" altLang="es-ES" sz="8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fitomedicamentos</a:t>
            </a: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 antitumorales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37521031-3737-48D4-AA6B-7CEFB5C40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280" y="2542750"/>
            <a:ext cx="17896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IDCBIS: Registro Nacional de Donantes de Células progenitoras hematopoyéticas en Colombia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05C90EDE-412D-4780-97C1-229AEBF15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593" y="2528822"/>
            <a:ext cx="11353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IDCBIS: Banco Distrital Células Madre cordón umbilical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181C03CE-2EE1-4D56-AE39-4F06C292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681" y="2539549"/>
            <a:ext cx="12152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IDCBIS: Buenas prácticas para la aplicación clínica de terapias celulares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9AE11DDC-7B5F-4A4E-B2E8-197F4C8E3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284" y="2442000"/>
            <a:ext cx="11353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Creación de un Centro de investigación en tecnologías emergentes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CuadroTexto 63">
            <a:extLst>
              <a:ext uri="{FF2B5EF4-FFF2-40B4-BE49-F238E27FC236}">
                <a16:creationId xmlns:a16="http://schemas.microsoft.com/office/drawing/2014/main" id="{3E7FBE64-617D-48B0-A6C7-760442904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82" y="5695935"/>
            <a:ext cx="1176787" cy="33855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altLang="es-ES" sz="800" dirty="0">
                <a:solidFill>
                  <a:prstClr val="black"/>
                </a:solidFill>
              </a:rPr>
              <a:t>Fomento a la cultura y servicios de innovación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100" name="CuadroTexto 63">
            <a:extLst>
              <a:ext uri="{FF2B5EF4-FFF2-40B4-BE49-F238E27FC236}">
                <a16:creationId xmlns:a16="http://schemas.microsoft.com/office/drawing/2014/main" id="{20457340-40A4-4D3A-A450-11063D8F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041" y="5694928"/>
            <a:ext cx="1026427" cy="33855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Sistemas de gestión de la innovación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CuadroTexto 63">
            <a:extLst>
              <a:ext uri="{FF2B5EF4-FFF2-40B4-BE49-F238E27FC236}">
                <a16:creationId xmlns:a16="http://schemas.microsoft.com/office/drawing/2014/main" id="{E724CE2D-A774-44EA-9A81-3C649D72D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053" y="5715606"/>
            <a:ext cx="763970" cy="461665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</a:rPr>
              <a:t>Formación de alto nivel -CEIBA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CuadroTexto 63">
            <a:extLst>
              <a:ext uri="{FF2B5EF4-FFF2-40B4-BE49-F238E27FC236}">
                <a16:creationId xmlns:a16="http://schemas.microsoft.com/office/drawing/2014/main" id="{7F1940F2-5FA5-4949-BB91-AFE3A0ED9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20" y="6068200"/>
            <a:ext cx="2241669" cy="21544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altLang="es-ES" sz="800" dirty="0">
                <a:solidFill>
                  <a:prstClr val="black"/>
                </a:solidFill>
              </a:rPr>
              <a:t>Fortalecimiento  del Centro Interactivo </a:t>
            </a:r>
            <a:r>
              <a:rPr lang="es-ES" altLang="es-ES" sz="800" dirty="0" err="1">
                <a:solidFill>
                  <a:prstClr val="black"/>
                </a:solidFill>
              </a:rPr>
              <a:t>Maloka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103" name="CuadroTexto 63">
            <a:extLst>
              <a:ext uri="{FF2B5EF4-FFF2-40B4-BE49-F238E27FC236}">
                <a16:creationId xmlns:a16="http://schemas.microsoft.com/office/drawing/2014/main" id="{19132AC1-AD8E-412A-B99D-6B7A292F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66" y="6315619"/>
            <a:ext cx="3065871" cy="215444"/>
          </a:xfrm>
          <a:prstGeom prst="rect">
            <a:avLst/>
          </a:prstGeom>
          <a:solidFill>
            <a:srgbClr val="996600">
              <a:alpha val="3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altLang="es-ES" sz="800" dirty="0">
                <a:solidFill>
                  <a:prstClr val="black"/>
                </a:solidFill>
              </a:rPr>
              <a:t>Implementación del programa de becas Rodolfo Llinás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104" name="CuadroTexto 63">
            <a:extLst>
              <a:ext uri="{FF2B5EF4-FFF2-40B4-BE49-F238E27FC236}">
                <a16:creationId xmlns:a16="http://schemas.microsoft.com/office/drawing/2014/main" id="{83C7238D-3628-4C91-B2A6-7940194F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8038" y="4107162"/>
            <a:ext cx="169808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altLang="es-ES" sz="800" dirty="0">
                <a:solidFill>
                  <a:prstClr val="black"/>
                </a:solidFill>
              </a:rPr>
              <a:t>Sistema de gestión de innovación para la industria de la región central Bogotá innovación más país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105" name="CuadroTexto 63">
            <a:extLst>
              <a:ext uri="{FF2B5EF4-FFF2-40B4-BE49-F238E27FC236}">
                <a16:creationId xmlns:a16="http://schemas.microsoft.com/office/drawing/2014/main" id="{D0089DE2-80A9-4146-AC27-6FE14A1AF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961" y="4503685"/>
            <a:ext cx="18841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" altLang="es-ES" sz="800" dirty="0">
                <a:solidFill>
                  <a:prstClr val="black"/>
                </a:solidFill>
              </a:rPr>
              <a:t>Transformación digital de MiPymes Bogotá</a:t>
            </a:r>
            <a:endParaRPr lang="es-CO" altLang="es-ES" sz="800" dirty="0">
              <a:solidFill>
                <a:prstClr val="black"/>
              </a:solidFill>
            </a:endParaRPr>
          </a:p>
        </p:txBody>
      </p:sp>
      <p:sp>
        <p:nvSpPr>
          <p:cNvPr id="108" name="CuadroTexto 63">
            <a:extLst>
              <a:ext uri="{FF2B5EF4-FFF2-40B4-BE49-F238E27FC236}">
                <a16:creationId xmlns:a16="http://schemas.microsoft.com/office/drawing/2014/main" id="{2FB99190-D8EB-47B6-BA30-E4AB09A4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005" y="6207754"/>
            <a:ext cx="1556966" cy="338554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Adaptación al cambio climático  región del Bajo Magdalena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8" name="CuadroTexto 63">
            <a:extLst>
              <a:ext uri="{FF2B5EF4-FFF2-40B4-BE49-F238E27FC236}">
                <a16:creationId xmlns:a16="http://schemas.microsoft.com/office/drawing/2014/main" id="{058D4B6B-6D63-46BC-A2F4-DFB465DE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28" y="1231200"/>
            <a:ext cx="2092247" cy="40011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2000" dirty="0">
                <a:solidFill>
                  <a:prstClr val="white"/>
                </a:solidFill>
              </a:rPr>
              <a:t>$244 </a:t>
            </a:r>
            <a:r>
              <a:rPr lang="es-ES_tradnl" altLang="es-ES" sz="2000" dirty="0" err="1">
                <a:solidFill>
                  <a:prstClr val="white"/>
                </a:solidFill>
              </a:rPr>
              <a:t>million</a:t>
            </a:r>
            <a:endParaRPr lang="es-CO" sz="2000" dirty="0">
              <a:solidFill>
                <a:prstClr val="white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7864F7E-6380-4591-8D38-F50971766BEA}"/>
              </a:ext>
            </a:extLst>
          </p:cNvPr>
          <p:cNvSpPr txBox="1"/>
          <p:nvPr/>
        </p:nvSpPr>
        <p:spPr>
          <a:xfrm>
            <a:off x="120045" y="186445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10</a:t>
            </a:r>
            <a:endParaRPr lang="es-CO" sz="3600" b="1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624C7E07-CABD-4509-867F-9ECCFF102A5E}"/>
              </a:ext>
            </a:extLst>
          </p:cNvPr>
          <p:cNvSpPr txBox="1"/>
          <p:nvPr/>
        </p:nvSpPr>
        <p:spPr>
          <a:xfrm>
            <a:off x="55630" y="2356892"/>
            <a:ext cx="773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B21A231A-83C3-44E5-9FBD-A123141D85CF}"/>
              </a:ext>
            </a:extLst>
          </p:cNvPr>
          <p:cNvSpPr txBox="1"/>
          <p:nvPr/>
        </p:nvSpPr>
        <p:spPr>
          <a:xfrm>
            <a:off x="3058554" y="1233474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63%</a:t>
            </a:r>
            <a:endParaRPr lang="es-CO" sz="2400" b="1" dirty="0"/>
          </a:p>
        </p:txBody>
      </p:sp>
      <p:sp>
        <p:nvSpPr>
          <p:cNvPr id="73" name="CuadroTexto 63">
            <a:extLst>
              <a:ext uri="{FF2B5EF4-FFF2-40B4-BE49-F238E27FC236}">
                <a16:creationId xmlns:a16="http://schemas.microsoft.com/office/drawing/2014/main" id="{222582A1-1265-4976-B9BD-5E82F089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887" y="4967963"/>
            <a:ext cx="2092247" cy="40011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2000" dirty="0">
                <a:solidFill>
                  <a:prstClr val="white"/>
                </a:solidFill>
              </a:rPr>
              <a:t>$18 </a:t>
            </a:r>
            <a:r>
              <a:rPr lang="es-ES_tradnl" altLang="es-ES" sz="2000" dirty="0" err="1">
                <a:solidFill>
                  <a:prstClr val="white"/>
                </a:solidFill>
              </a:rPr>
              <a:t>million</a:t>
            </a:r>
            <a:endParaRPr lang="es-CO" sz="2000" dirty="0">
              <a:solidFill>
                <a:prstClr val="white"/>
              </a:solidFill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E230DC8F-D6C1-43F0-9E87-3A49ED2C03AE}"/>
              </a:ext>
            </a:extLst>
          </p:cNvPr>
          <p:cNvSpPr txBox="1"/>
          <p:nvPr/>
        </p:nvSpPr>
        <p:spPr>
          <a:xfrm>
            <a:off x="7526584" y="56237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9</a:t>
            </a:r>
            <a:endParaRPr lang="es-CO" sz="3600" b="1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E7166EC-4262-4B40-9DED-55E52B34525A}"/>
              </a:ext>
            </a:extLst>
          </p:cNvPr>
          <p:cNvSpPr txBox="1"/>
          <p:nvPr/>
        </p:nvSpPr>
        <p:spPr>
          <a:xfrm>
            <a:off x="7349291" y="6111838"/>
            <a:ext cx="773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projects</a:t>
            </a:r>
            <a:endParaRPr lang="es-CO" sz="1400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8A92E97-2089-479B-B6E2-B81FD58AB26A}"/>
              </a:ext>
            </a:extLst>
          </p:cNvPr>
          <p:cNvSpPr txBox="1"/>
          <p:nvPr/>
        </p:nvSpPr>
        <p:spPr>
          <a:xfrm>
            <a:off x="11223293" y="495239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5%</a:t>
            </a:r>
            <a:endParaRPr lang="es-CO" sz="2400" b="1" dirty="0"/>
          </a:p>
        </p:txBody>
      </p:sp>
      <p:sp>
        <p:nvSpPr>
          <p:cNvPr id="94" name="CuadroTexto 63">
            <a:extLst>
              <a:ext uri="{FF2B5EF4-FFF2-40B4-BE49-F238E27FC236}">
                <a16:creationId xmlns:a16="http://schemas.microsoft.com/office/drawing/2014/main" id="{32E23CEC-8EDA-4611-BADB-B355EA99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53" y="3952482"/>
            <a:ext cx="208295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2000" dirty="0">
                <a:solidFill>
                  <a:prstClr val="white"/>
                </a:solidFill>
              </a:rPr>
              <a:t>$44 </a:t>
            </a:r>
            <a:r>
              <a:rPr lang="es-ES_tradnl" altLang="es-ES" sz="2000" dirty="0" err="1">
                <a:solidFill>
                  <a:prstClr val="white"/>
                </a:solidFill>
              </a:rPr>
              <a:t>million</a:t>
            </a:r>
            <a:endParaRPr lang="es-CO" sz="2000" dirty="0">
              <a:solidFill>
                <a:prstClr val="white"/>
              </a:solidFill>
            </a:endParaRPr>
          </a:p>
        </p:txBody>
      </p:sp>
      <p:sp>
        <p:nvSpPr>
          <p:cNvPr id="106" name="CuadroTexto 63">
            <a:extLst>
              <a:ext uri="{FF2B5EF4-FFF2-40B4-BE49-F238E27FC236}">
                <a16:creationId xmlns:a16="http://schemas.microsoft.com/office/drawing/2014/main" id="{48D60A1E-89ED-4CF1-BA58-0FDB96F8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449" y="6327103"/>
            <a:ext cx="1917153" cy="215444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Gestión del recurso hídrico</a:t>
            </a:r>
          </a:p>
        </p:txBody>
      </p:sp>
      <p:sp>
        <p:nvSpPr>
          <p:cNvPr id="107" name="CuadroTexto 63">
            <a:extLst>
              <a:ext uri="{FF2B5EF4-FFF2-40B4-BE49-F238E27FC236}">
                <a16:creationId xmlns:a16="http://schemas.microsoft.com/office/drawing/2014/main" id="{1BF2FD9F-C974-4720-BF2E-18C76A3C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217" y="6588535"/>
            <a:ext cx="2958385" cy="215444"/>
          </a:xfrm>
          <a:prstGeom prst="rect">
            <a:avLst/>
          </a:prstGeom>
          <a:solidFill>
            <a:schemeClr val="accent4">
              <a:alpha val="2549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01">
              <a:spcBef>
                <a:spcPct val="0"/>
              </a:spcBef>
              <a:buNone/>
            </a:pPr>
            <a:r>
              <a:rPr lang="es-ES" altLang="es-ES" sz="800" kern="0" dirty="0">
                <a:solidFill>
                  <a:prstClr val="black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Estrategias sustentables en el uso del recursos de energía eléctrica</a:t>
            </a:r>
            <a:endParaRPr lang="es-CO" altLang="es-ES" sz="800" kern="0" dirty="0">
              <a:solidFill>
                <a:prstClr val="black"/>
              </a:solidFill>
              <a:latin typeface="Calibri" panose="020F050202020403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40A57BD6-7C60-48C4-A4DB-F127F718D890}"/>
              </a:ext>
            </a:extLst>
          </p:cNvPr>
          <p:cNvSpPr txBox="1"/>
          <p:nvPr/>
        </p:nvSpPr>
        <p:spPr>
          <a:xfrm>
            <a:off x="229247" y="448275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11</a:t>
            </a:r>
            <a:endParaRPr lang="es-CO" sz="3600" b="1" dirty="0"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A263D93B-C5DD-4DFA-AC75-2BBE8631B6F1}"/>
              </a:ext>
            </a:extLst>
          </p:cNvPr>
          <p:cNvSpPr txBox="1"/>
          <p:nvPr/>
        </p:nvSpPr>
        <p:spPr>
          <a:xfrm>
            <a:off x="105687" y="4974859"/>
            <a:ext cx="773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projects</a:t>
            </a:r>
            <a:endParaRPr lang="es-CO" sz="1400" dirty="0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C99CEA4D-BD47-4ABF-A1DD-F7F09D2ED871}"/>
              </a:ext>
            </a:extLst>
          </p:cNvPr>
          <p:cNvSpPr txBox="1"/>
          <p:nvPr/>
        </p:nvSpPr>
        <p:spPr>
          <a:xfrm>
            <a:off x="3131860" y="390589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11%</a:t>
            </a:r>
            <a:endParaRPr lang="es-CO" sz="2400" b="1" dirty="0"/>
          </a:p>
        </p:txBody>
      </p:sp>
      <p:sp>
        <p:nvSpPr>
          <p:cNvPr id="112" name="CuadroTexto 63">
            <a:extLst>
              <a:ext uri="{FF2B5EF4-FFF2-40B4-BE49-F238E27FC236}">
                <a16:creationId xmlns:a16="http://schemas.microsoft.com/office/drawing/2014/main" id="{5F8C126C-5B41-4DDB-B74E-E5D57601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649" y="574465"/>
            <a:ext cx="2129335" cy="40011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2000" dirty="0">
                <a:solidFill>
                  <a:prstClr val="white"/>
                </a:solidFill>
              </a:rPr>
              <a:t>$75 </a:t>
            </a:r>
            <a:r>
              <a:rPr lang="es-ES_tradnl" altLang="es-ES" sz="2000" dirty="0" err="1">
                <a:solidFill>
                  <a:prstClr val="white"/>
                </a:solidFill>
              </a:rPr>
              <a:t>million</a:t>
            </a:r>
            <a:endParaRPr lang="es-CO" sz="2000" dirty="0">
              <a:solidFill>
                <a:prstClr val="white"/>
              </a:solidFill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FE8A7AC1-39BE-44B4-AF0C-18DD0B39D3F3}"/>
              </a:ext>
            </a:extLst>
          </p:cNvPr>
          <p:cNvSpPr txBox="1"/>
          <p:nvPr/>
        </p:nvSpPr>
        <p:spPr>
          <a:xfrm>
            <a:off x="5137600" y="142343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17</a:t>
            </a:r>
            <a:endParaRPr lang="es-CO" sz="3600" b="1" dirty="0"/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5BB1AED9-C846-4C9A-BC0E-A4C8D646702E}"/>
              </a:ext>
            </a:extLst>
          </p:cNvPr>
          <p:cNvSpPr txBox="1"/>
          <p:nvPr/>
        </p:nvSpPr>
        <p:spPr>
          <a:xfrm>
            <a:off x="11412018" y="58337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19%</a:t>
            </a:r>
            <a:endParaRPr lang="es-CO" sz="2400" b="1" dirty="0"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AD7DD0DA-B838-4795-B7BB-ABCB3D8591DD}"/>
              </a:ext>
            </a:extLst>
          </p:cNvPr>
          <p:cNvSpPr txBox="1"/>
          <p:nvPr/>
        </p:nvSpPr>
        <p:spPr>
          <a:xfrm>
            <a:off x="4990496" y="1922622"/>
            <a:ext cx="773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projects</a:t>
            </a:r>
            <a:endParaRPr lang="es-CO" sz="1400" dirty="0"/>
          </a:p>
        </p:txBody>
      </p:sp>
      <p:sp>
        <p:nvSpPr>
          <p:cNvPr id="117" name="CuadroTexto 63">
            <a:extLst>
              <a:ext uri="{FF2B5EF4-FFF2-40B4-BE49-F238E27FC236}">
                <a16:creationId xmlns:a16="http://schemas.microsoft.com/office/drawing/2014/main" id="{456DFE33-2291-4AAA-9B16-902E226F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247" y="3141516"/>
            <a:ext cx="231430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defTabSz="685709">
              <a:spcBef>
                <a:spcPct val="0"/>
              </a:spcBef>
              <a:buNone/>
              <a:defRPr sz="1100" kern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defTabSz="685601"/>
            <a:r>
              <a:rPr lang="es-ES_tradnl" altLang="es-ES" sz="2000" dirty="0">
                <a:solidFill>
                  <a:prstClr val="white"/>
                </a:solidFill>
              </a:rPr>
              <a:t>$6 </a:t>
            </a:r>
            <a:r>
              <a:rPr lang="es-ES_tradnl" altLang="es-ES" sz="2000" dirty="0" err="1">
                <a:solidFill>
                  <a:prstClr val="white"/>
                </a:solidFill>
              </a:rPr>
              <a:t>million</a:t>
            </a:r>
            <a:endParaRPr lang="es-CO" sz="2000" dirty="0">
              <a:solidFill>
                <a:prstClr val="white"/>
              </a:solidFill>
            </a:endParaRP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E2C326B1-BC2A-4252-8F80-6CFCBCCDCD49}"/>
              </a:ext>
            </a:extLst>
          </p:cNvPr>
          <p:cNvSpPr txBox="1"/>
          <p:nvPr/>
        </p:nvSpPr>
        <p:spPr>
          <a:xfrm>
            <a:off x="7584813" y="37119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6</a:t>
            </a:r>
            <a:endParaRPr lang="es-CO" sz="3600" b="1" dirty="0"/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5CDAB854-CA04-4B97-9BB9-6B529951E115}"/>
              </a:ext>
            </a:extLst>
          </p:cNvPr>
          <p:cNvSpPr txBox="1"/>
          <p:nvPr/>
        </p:nvSpPr>
        <p:spPr>
          <a:xfrm>
            <a:off x="11501313" y="3097204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2%</a:t>
            </a:r>
            <a:endParaRPr lang="es-CO" sz="2400" b="1" dirty="0"/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4641C50C-723C-4D0C-A1C9-5AB1FB02BE61}"/>
              </a:ext>
            </a:extLst>
          </p:cNvPr>
          <p:cNvSpPr txBox="1"/>
          <p:nvPr/>
        </p:nvSpPr>
        <p:spPr>
          <a:xfrm>
            <a:off x="7429757" y="4174064"/>
            <a:ext cx="773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projects</a:t>
            </a:r>
            <a:endParaRPr lang="es-CO" sz="1400" dirty="0"/>
          </a:p>
        </p:txBody>
      </p:sp>
      <p:sp>
        <p:nvSpPr>
          <p:cNvPr id="86" name="Shape 293">
            <a:extLst>
              <a:ext uri="{FF2B5EF4-FFF2-40B4-BE49-F238E27FC236}">
                <a16:creationId xmlns:a16="http://schemas.microsoft.com/office/drawing/2014/main" id="{639F7E74-C91D-4B0C-8D42-57B0321735C9}"/>
              </a:ext>
            </a:extLst>
          </p:cNvPr>
          <p:cNvSpPr/>
          <p:nvPr/>
        </p:nvSpPr>
        <p:spPr>
          <a:xfrm>
            <a:off x="-12279" y="-37633"/>
            <a:ext cx="9220483" cy="908138"/>
          </a:xfrm>
          <a:prstGeom prst="rect">
            <a:avLst/>
          </a:prstGeom>
          <a:solidFill>
            <a:srgbClr val="1E3436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14CEF17-CF8A-4F82-9616-41D4560D782D}"/>
              </a:ext>
            </a:extLst>
          </p:cNvPr>
          <p:cNvSpPr/>
          <p:nvPr/>
        </p:nvSpPr>
        <p:spPr>
          <a:xfrm>
            <a:off x="868405" y="-20799"/>
            <a:ext cx="8339799" cy="807883"/>
          </a:xfrm>
          <a:prstGeom prst="rect">
            <a:avLst/>
          </a:prstGeom>
        </p:spPr>
        <p:txBody>
          <a:bodyPr wrap="square" lIns="68547" tIns="34275" rIns="68547" bIns="34275">
            <a:spAutoFit/>
          </a:bodyPr>
          <a:lstStyle/>
          <a:p>
            <a:pPr algn="just" defTabSz="611706"/>
            <a:r>
              <a:rPr lang="en-US" altLang="es-ES" sz="2400" b="1" kern="0" spc="-4" dirty="0">
                <a:solidFill>
                  <a:schemeClr val="bg1"/>
                </a:solidFill>
                <a:latin typeface="Trebuchet MS" panose="020B0603020202020204" pitchFamily="34" charset="0"/>
                <a:cs typeface="Roboto"/>
              </a:rPr>
              <a:t>Projects in a portfolio of science, technology and innovation that add up to more than USD $387 </a:t>
            </a:r>
            <a:r>
              <a:rPr lang="en-US" altLang="es-ES" sz="2400" b="1" dirty="0">
                <a:solidFill>
                  <a:schemeClr val="bg1"/>
                </a:solidFill>
                <a:latin typeface="Trebuchet MS" panose="020B0603020202020204" pitchFamily="34" charset="0"/>
                <a:ea typeface="Roboto"/>
                <a:cs typeface="Roboto"/>
              </a:rPr>
              <a:t>million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1A7BED0-2DED-40B5-968B-31725E0254B3}"/>
              </a:ext>
            </a:extLst>
          </p:cNvPr>
          <p:cNvSpPr txBox="1"/>
          <p:nvPr/>
        </p:nvSpPr>
        <p:spPr>
          <a:xfrm>
            <a:off x="13737" y="9096"/>
            <a:ext cx="906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Trebuchet MS" panose="020B0603020202020204" pitchFamily="34" charset="0"/>
              </a:rPr>
              <a:t>53</a:t>
            </a:r>
          </a:p>
        </p:txBody>
      </p:sp>
      <p:pic>
        <p:nvPicPr>
          <p:cNvPr id="124" name="Imagen 123">
            <a:extLst>
              <a:ext uri="{FF2B5EF4-FFF2-40B4-BE49-F238E27FC236}">
                <a16:creationId xmlns:a16="http://schemas.microsoft.com/office/drawing/2014/main" id="{9AF6BE05-E4A8-47D3-B03A-B5BCF87C8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08" y="3067617"/>
            <a:ext cx="3377279" cy="33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0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ángulo 95">
            <a:extLst>
              <a:ext uri="{FF2B5EF4-FFF2-40B4-BE49-F238E27FC236}">
                <a16:creationId xmlns:a16="http://schemas.microsoft.com/office/drawing/2014/main" id="{2AAF8370-5A33-4E2F-888B-F7836E872FE1}"/>
              </a:ext>
            </a:extLst>
          </p:cNvPr>
          <p:cNvSpPr/>
          <p:nvPr/>
        </p:nvSpPr>
        <p:spPr>
          <a:xfrm>
            <a:off x="549078" y="5522753"/>
            <a:ext cx="6001957" cy="114740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17C90918-5B24-43B9-99C3-ADC2DC71804F}"/>
              </a:ext>
            </a:extLst>
          </p:cNvPr>
          <p:cNvSpPr/>
          <p:nvPr/>
        </p:nvSpPr>
        <p:spPr>
          <a:xfrm>
            <a:off x="6111265" y="4587185"/>
            <a:ext cx="5121679" cy="1068049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265D0864-E8D4-4248-A498-7BAA5F363EAC}"/>
              </a:ext>
            </a:extLst>
          </p:cNvPr>
          <p:cNvSpPr/>
          <p:nvPr/>
        </p:nvSpPr>
        <p:spPr>
          <a:xfrm>
            <a:off x="298277" y="3446335"/>
            <a:ext cx="5941535" cy="1505433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33538464-6D10-4CCA-B205-F3F85BAF235B}"/>
              </a:ext>
            </a:extLst>
          </p:cNvPr>
          <p:cNvSpPr/>
          <p:nvPr/>
        </p:nvSpPr>
        <p:spPr>
          <a:xfrm>
            <a:off x="6111265" y="2848304"/>
            <a:ext cx="5868799" cy="1505432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83CFF0-40DF-4B3D-8436-0D3721D316B1}"/>
              </a:ext>
            </a:extLst>
          </p:cNvPr>
          <p:cNvSpPr/>
          <p:nvPr/>
        </p:nvSpPr>
        <p:spPr>
          <a:xfrm>
            <a:off x="307715" y="1378569"/>
            <a:ext cx="8773873" cy="1600290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pic>
        <p:nvPicPr>
          <p:cNvPr id="28" name="Imagen 27" descr="21_ciudad_icono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370" y="3372947"/>
            <a:ext cx="1848504" cy="892859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6391446" y="3360614"/>
            <a:ext cx="1371443" cy="46166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210"/>
            <a:r>
              <a:rPr lang="en-US" sz="2400" b="1" dirty="0">
                <a:solidFill>
                  <a:srgbClr val="70BA36"/>
                </a:solidFill>
                <a:latin typeface="Trebuchet MS" panose="020B0603020202020204" pitchFamily="34" charset="0"/>
                <a:cs typeface="Trebuchet MS"/>
              </a:rPr>
              <a:t>Bio</a:t>
            </a:r>
            <a:r>
              <a:rPr lang="en-US" sz="2400" b="1" dirty="0">
                <a:solidFill>
                  <a:srgbClr val="525252"/>
                </a:solidFill>
                <a:latin typeface="Trebuchet MS" panose="020B0603020202020204" pitchFamily="34" charset="0"/>
                <a:cs typeface="Trebuchet MS"/>
              </a:rPr>
              <a:t>-Pole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400965" y="1860786"/>
            <a:ext cx="1371443" cy="1026815"/>
            <a:chOff x="4888434" y="3203848"/>
            <a:chExt cx="5882640" cy="4608576"/>
          </a:xfrm>
        </p:grpSpPr>
        <p:pic>
          <p:nvPicPr>
            <p:cNvPr id="45" name="Imagen 44" descr="29_0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8434" y="3203848"/>
              <a:ext cx="5882640" cy="4608576"/>
            </a:xfrm>
            <a:prstGeom prst="rect">
              <a:avLst/>
            </a:prstGeom>
          </p:spPr>
        </p:pic>
        <p:pic>
          <p:nvPicPr>
            <p:cNvPr id="46" name="Imagen 45" descr="27_0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6546" y="6012160"/>
              <a:ext cx="408432" cy="408432"/>
            </a:xfrm>
            <a:prstGeom prst="rect">
              <a:avLst/>
            </a:prstGeom>
          </p:spPr>
        </p:pic>
        <p:pic>
          <p:nvPicPr>
            <p:cNvPr id="47" name="Imagen 46" descr="27_03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2610" y="4932040"/>
              <a:ext cx="408432" cy="408432"/>
            </a:xfrm>
            <a:prstGeom prst="rect">
              <a:avLst/>
            </a:prstGeom>
          </p:spPr>
        </p:pic>
        <p:pic>
          <p:nvPicPr>
            <p:cNvPr id="48" name="Imagen 47" descr="27_05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2530" y="5364088"/>
              <a:ext cx="408432" cy="408432"/>
            </a:xfrm>
            <a:prstGeom prst="rect">
              <a:avLst/>
            </a:prstGeom>
          </p:spPr>
        </p:pic>
        <p:pic>
          <p:nvPicPr>
            <p:cNvPr id="49" name="Imagen 48" descr="27_04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3010" y="6156176"/>
              <a:ext cx="408432" cy="408432"/>
            </a:xfrm>
            <a:prstGeom prst="rect">
              <a:avLst/>
            </a:prstGeom>
          </p:spPr>
        </p:pic>
      </p:grpSp>
      <p:sp>
        <p:nvSpPr>
          <p:cNvPr id="50" name="Rectángulo 49"/>
          <p:cNvSpPr/>
          <p:nvPr/>
        </p:nvSpPr>
        <p:spPr>
          <a:xfrm>
            <a:off x="1258712" y="1429771"/>
            <a:ext cx="1697519" cy="97872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210">
              <a:lnSpc>
                <a:spcPct val="80000"/>
              </a:lnSpc>
            </a:pPr>
            <a:r>
              <a:rPr lang="en-US" sz="2400" b="1" dirty="0">
                <a:solidFill>
                  <a:srgbClr val="EF8033"/>
                </a:solidFill>
                <a:latin typeface="Trebuchet MS" panose="020B0603020202020204" pitchFamily="34" charset="0"/>
                <a:cs typeface="Trebuchet MS"/>
              </a:rPr>
              <a:t>Creative Bogota-region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371014" y="3498933"/>
            <a:ext cx="2234146" cy="68326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210">
              <a:lnSpc>
                <a:spcPct val="80000"/>
              </a:lnSpc>
            </a:pPr>
            <a:r>
              <a:rPr lang="en-US" sz="2400" b="1">
                <a:solidFill>
                  <a:srgbClr val="5B9BD5">
                    <a:lumMod val="75000"/>
                  </a:srgbClr>
                </a:solidFill>
                <a:latin typeface="Trebuchet MS" panose="020B0603020202020204" pitchFamily="34" charset="0"/>
                <a:cs typeface="Trebuchet MS"/>
              </a:rPr>
              <a:t>Enterprise</a:t>
            </a:r>
          </a:p>
          <a:p>
            <a:pPr algn="ctr" defTabSz="914210">
              <a:lnSpc>
                <a:spcPct val="80000"/>
              </a:lnSpc>
            </a:pPr>
            <a:r>
              <a:rPr lang="en-US" sz="2400" b="1">
                <a:solidFill>
                  <a:srgbClr val="525252"/>
                </a:solidFill>
                <a:latin typeface="Trebuchet MS" panose="020B0603020202020204" pitchFamily="34" charset="0"/>
                <a:cs typeface="Trebuchet MS"/>
              </a:rPr>
              <a:t>services</a:t>
            </a:r>
          </a:p>
        </p:txBody>
      </p:sp>
      <p:pic>
        <p:nvPicPr>
          <p:cNvPr id="52" name="Imagen 51" descr="31_0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2" y="4134561"/>
            <a:ext cx="1269555" cy="666587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6505049" y="4825805"/>
            <a:ext cx="3481731" cy="68326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210">
              <a:lnSpc>
                <a:spcPct val="80000"/>
              </a:lnSpc>
            </a:pPr>
            <a:r>
              <a:rPr lang="en-US" sz="2400" b="1" dirty="0">
                <a:solidFill>
                  <a:srgbClr val="C55E5B"/>
                </a:solidFill>
                <a:latin typeface="Trebuchet MS" panose="020B0603020202020204" pitchFamily="34" charset="0"/>
                <a:cs typeface="Trebuchet MS"/>
              </a:rPr>
              <a:t>Advanced Knowledge </a:t>
            </a:r>
            <a:r>
              <a:rPr lang="en-US" sz="2400" b="1" dirty="0">
                <a:latin typeface="Trebuchet MS" panose="020B0603020202020204" pitchFamily="34" charset="0"/>
                <a:cs typeface="Trebuchet MS"/>
              </a:rPr>
              <a:t>Hub</a:t>
            </a:r>
          </a:p>
        </p:txBody>
      </p:sp>
      <p:pic>
        <p:nvPicPr>
          <p:cNvPr id="54" name="Imagen 53" descr="17_libro_icono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007" y="4781589"/>
            <a:ext cx="762475" cy="676537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601278" y="5794048"/>
            <a:ext cx="2079917" cy="68326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210">
              <a:lnSpc>
                <a:spcPct val="80000"/>
              </a:lnSpc>
            </a:pPr>
            <a:r>
              <a:rPr lang="en-US" sz="2400" b="1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Trebuchet MS"/>
              </a:rPr>
              <a:t>Sustainable </a:t>
            </a:r>
            <a:r>
              <a:rPr lang="en-US" sz="2400" b="1">
                <a:solidFill>
                  <a:srgbClr val="525252"/>
                </a:solidFill>
                <a:latin typeface="Trebuchet MS" panose="020B0603020202020204" pitchFamily="34" charset="0"/>
                <a:cs typeface="Trebuchet MS"/>
              </a:rPr>
              <a:t>City Region</a:t>
            </a:r>
          </a:p>
        </p:txBody>
      </p:sp>
      <p:pic>
        <p:nvPicPr>
          <p:cNvPr id="56" name="Imagen 55" descr="13_ciudad_iconos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4526" y="5545802"/>
            <a:ext cx="1417842" cy="1029115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8640474" y="3592638"/>
            <a:ext cx="964636" cy="747098"/>
            <a:chOff x="6706068" y="1011412"/>
            <a:chExt cx="964636" cy="1108053"/>
          </a:xfrm>
        </p:grpSpPr>
        <p:sp>
          <p:nvSpPr>
            <p:cNvPr id="39" name="38 CuadroTexto"/>
            <p:cNvSpPr txBox="1"/>
            <p:nvPr/>
          </p:nvSpPr>
          <p:spPr>
            <a:xfrm>
              <a:off x="6706068" y="1503222"/>
              <a:ext cx="964636" cy="6162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050" b="1">
                  <a:solidFill>
                    <a:srgbClr val="00AECD"/>
                  </a:solidFill>
                  <a:latin typeface="Trebuchet MS" panose="020B0603020202020204" pitchFamily="34" charset="0"/>
                </a:rPr>
                <a:t>Health Cluster</a:t>
              </a:r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1639" y="1011412"/>
              <a:ext cx="386375" cy="568585"/>
            </a:xfrm>
            <a:prstGeom prst="rect">
              <a:avLst/>
            </a:prstGeom>
          </p:spPr>
        </p:pic>
      </p:grpSp>
      <p:grpSp>
        <p:nvGrpSpPr>
          <p:cNvPr id="11" name="10 Grupo"/>
          <p:cNvGrpSpPr/>
          <p:nvPr/>
        </p:nvGrpSpPr>
        <p:grpSpPr>
          <a:xfrm>
            <a:off x="9194272" y="2996548"/>
            <a:ext cx="964635" cy="819860"/>
            <a:chOff x="8410398" y="1109423"/>
            <a:chExt cx="964635" cy="867848"/>
          </a:xfrm>
        </p:grpSpPr>
        <p:sp>
          <p:nvSpPr>
            <p:cNvPr id="40" name="39 CuadroTexto"/>
            <p:cNvSpPr txBox="1"/>
            <p:nvPr/>
          </p:nvSpPr>
          <p:spPr>
            <a:xfrm>
              <a:off x="8410398" y="1537453"/>
              <a:ext cx="964635" cy="4398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050" b="1">
                  <a:solidFill>
                    <a:srgbClr val="00549A"/>
                  </a:solidFill>
                  <a:latin typeface="Trebuchet MS" panose="020B0603020202020204" pitchFamily="34" charset="0"/>
                </a:rPr>
                <a:t>Dairy Cluster</a:t>
              </a:r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5198" y="1109423"/>
              <a:ext cx="363030" cy="461666"/>
            </a:xfrm>
            <a:prstGeom prst="rect">
              <a:avLst/>
            </a:prstGeom>
          </p:spPr>
        </p:pic>
      </p:grpSp>
      <p:grpSp>
        <p:nvGrpSpPr>
          <p:cNvPr id="13" name="12 Grupo"/>
          <p:cNvGrpSpPr/>
          <p:nvPr/>
        </p:nvGrpSpPr>
        <p:grpSpPr>
          <a:xfrm>
            <a:off x="10004563" y="3573280"/>
            <a:ext cx="968829" cy="717507"/>
            <a:chOff x="9831781" y="1241326"/>
            <a:chExt cx="968829" cy="717507"/>
          </a:xfrm>
        </p:grpSpPr>
        <p:sp>
          <p:nvSpPr>
            <p:cNvPr id="63" name="62 CuadroTexto"/>
            <p:cNvSpPr txBox="1"/>
            <p:nvPr/>
          </p:nvSpPr>
          <p:spPr>
            <a:xfrm>
              <a:off x="9831781" y="1543335"/>
              <a:ext cx="968829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050" b="1">
                  <a:solidFill>
                    <a:srgbClr val="6657C1">
                      <a:lumMod val="75000"/>
                    </a:srgbClr>
                  </a:solidFill>
                  <a:latin typeface="Trebuchet MS" panose="020B0603020202020204" pitchFamily="34" charset="0"/>
                </a:rPr>
                <a:t>Cosmetics Cluster</a:t>
              </a:r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5824" y="1241326"/>
              <a:ext cx="400743" cy="280830"/>
            </a:xfrm>
            <a:prstGeom prst="rect">
              <a:avLst/>
            </a:prstGeom>
          </p:spPr>
        </p:pic>
      </p:grpSp>
      <p:grpSp>
        <p:nvGrpSpPr>
          <p:cNvPr id="19" name="18 Grupo"/>
          <p:cNvGrpSpPr/>
          <p:nvPr/>
        </p:nvGrpSpPr>
        <p:grpSpPr>
          <a:xfrm>
            <a:off x="3950677" y="5685938"/>
            <a:ext cx="1284515" cy="781258"/>
            <a:chOff x="4922749" y="2568595"/>
            <a:chExt cx="1014422" cy="654821"/>
          </a:xfrm>
        </p:grpSpPr>
        <p:sp>
          <p:nvSpPr>
            <p:cNvPr id="72" name="71 CuadroTexto"/>
            <p:cNvSpPr txBox="1"/>
            <p:nvPr/>
          </p:nvSpPr>
          <p:spPr>
            <a:xfrm>
              <a:off x="4922749" y="2862263"/>
              <a:ext cx="1014422" cy="3611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</a:rPr>
                <a:t>Electric energy Cluster</a:t>
              </a: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4493" y="2568595"/>
              <a:ext cx="210933" cy="283872"/>
            </a:xfrm>
            <a:prstGeom prst="rect">
              <a:avLst/>
            </a:prstGeom>
          </p:spPr>
        </p:pic>
      </p:grpSp>
      <p:grpSp>
        <p:nvGrpSpPr>
          <p:cNvPr id="20" name="19 Grupo"/>
          <p:cNvGrpSpPr/>
          <p:nvPr/>
        </p:nvGrpSpPr>
        <p:grpSpPr>
          <a:xfrm>
            <a:off x="2113650" y="3832619"/>
            <a:ext cx="1556806" cy="860805"/>
            <a:chOff x="5184517" y="3568287"/>
            <a:chExt cx="1488035" cy="638380"/>
          </a:xfrm>
        </p:grpSpPr>
        <p:sp>
          <p:nvSpPr>
            <p:cNvPr id="73" name="72 CuadroTexto"/>
            <p:cNvSpPr txBox="1"/>
            <p:nvPr/>
          </p:nvSpPr>
          <p:spPr>
            <a:xfrm>
              <a:off x="5184517" y="3887118"/>
              <a:ext cx="1488035" cy="319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rgbClr val="074875"/>
                  </a:solidFill>
                  <a:latin typeface="Trebuchet MS" panose="020B0603020202020204" pitchFamily="34" charset="0"/>
                </a:rPr>
                <a:t>Business and Event Tourism</a:t>
              </a:r>
            </a:p>
          </p:txBody>
        </p:sp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2564" y="3568287"/>
              <a:ext cx="291941" cy="259201"/>
            </a:xfrm>
            <a:prstGeom prst="rect">
              <a:avLst/>
            </a:prstGeom>
          </p:spPr>
        </p:pic>
      </p:grpSp>
      <p:grpSp>
        <p:nvGrpSpPr>
          <p:cNvPr id="21" name="20 Grupo"/>
          <p:cNvGrpSpPr/>
          <p:nvPr/>
        </p:nvGrpSpPr>
        <p:grpSpPr>
          <a:xfrm>
            <a:off x="3307303" y="3520746"/>
            <a:ext cx="1123294" cy="747740"/>
            <a:chOff x="9040075" y="3519765"/>
            <a:chExt cx="1123293" cy="747740"/>
          </a:xfrm>
        </p:grpSpPr>
        <p:sp>
          <p:nvSpPr>
            <p:cNvPr id="74" name="73 CuadroTexto"/>
            <p:cNvSpPr txBox="1"/>
            <p:nvPr/>
          </p:nvSpPr>
          <p:spPr>
            <a:xfrm>
              <a:off x="9040075" y="3836618"/>
              <a:ext cx="1123293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rgbClr val="6789BB"/>
                  </a:solidFill>
                  <a:latin typeface="Trebuchet MS" panose="020B0603020202020204" pitchFamily="34" charset="0"/>
                </a:rPr>
                <a:t>Software &amp; IT Cluster</a:t>
              </a:r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27701" y="3519765"/>
              <a:ext cx="348043" cy="306240"/>
            </a:xfrm>
            <a:prstGeom prst="rect">
              <a:avLst/>
            </a:prstGeom>
          </p:spPr>
        </p:pic>
      </p:grpSp>
      <p:grpSp>
        <p:nvGrpSpPr>
          <p:cNvPr id="75" name="74 Grupo"/>
          <p:cNvGrpSpPr/>
          <p:nvPr/>
        </p:nvGrpSpPr>
        <p:grpSpPr>
          <a:xfrm>
            <a:off x="4380182" y="1499361"/>
            <a:ext cx="1045028" cy="779358"/>
            <a:chOff x="4706134" y="1125932"/>
            <a:chExt cx="1045028" cy="779357"/>
          </a:xfrm>
        </p:grpSpPr>
        <p:pic>
          <p:nvPicPr>
            <p:cNvPr id="76" name="75 Imagen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5785" y="1125932"/>
              <a:ext cx="385727" cy="378805"/>
            </a:xfrm>
            <a:prstGeom prst="rect">
              <a:avLst/>
            </a:prstGeom>
          </p:spPr>
        </p:pic>
        <p:sp>
          <p:nvSpPr>
            <p:cNvPr id="77" name="76 CuadroTexto"/>
            <p:cNvSpPr txBox="1"/>
            <p:nvPr/>
          </p:nvSpPr>
          <p:spPr>
            <a:xfrm>
              <a:off x="4706134" y="1474403"/>
              <a:ext cx="1045028" cy="430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rgbClr val="B0574B"/>
                  </a:solidFill>
                  <a:latin typeface="Trebuchet MS" panose="020B0603020202020204" pitchFamily="34" charset="0"/>
                </a:rPr>
                <a:t>Gastronomy Cluster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120348" y="2234791"/>
            <a:ext cx="1371443" cy="573792"/>
            <a:chOff x="6520149" y="4737691"/>
            <a:chExt cx="1371443" cy="573791"/>
          </a:xfrm>
        </p:grpSpPr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4710" y="4737691"/>
              <a:ext cx="322321" cy="309389"/>
            </a:xfrm>
            <a:prstGeom prst="rect">
              <a:avLst/>
            </a:prstGeom>
          </p:spPr>
        </p:pic>
        <p:sp>
          <p:nvSpPr>
            <p:cNvPr id="81" name="80 CuadroTexto"/>
            <p:cNvSpPr txBox="1"/>
            <p:nvPr/>
          </p:nvSpPr>
          <p:spPr>
            <a:xfrm>
              <a:off x="6520149" y="5049872"/>
              <a:ext cx="1371443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rgbClr val="902C44"/>
                  </a:solidFill>
                  <a:latin typeface="Trebuchet MS" panose="020B0603020202020204" pitchFamily="34" charset="0"/>
                </a:rPr>
                <a:t>Apparel Cluster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996445" y="2187250"/>
            <a:ext cx="881742" cy="687700"/>
            <a:chOff x="8264580" y="4550928"/>
            <a:chExt cx="881742" cy="687700"/>
          </a:xfrm>
        </p:grpSpPr>
        <p:sp>
          <p:nvSpPr>
            <p:cNvPr id="82" name="81 CuadroTexto"/>
            <p:cNvSpPr txBox="1"/>
            <p:nvPr/>
          </p:nvSpPr>
          <p:spPr>
            <a:xfrm>
              <a:off x="8264580" y="4807741"/>
              <a:ext cx="88174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rgbClr val="8E1772"/>
                  </a:solidFill>
                  <a:latin typeface="Trebuchet MS" panose="020B0603020202020204" pitchFamily="34" charset="0"/>
                </a:rPr>
                <a:t>Music Cluster</a:t>
              </a:r>
            </a:p>
          </p:txBody>
        </p:sp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9802" y="4550928"/>
              <a:ext cx="291298" cy="305374"/>
            </a:xfrm>
            <a:prstGeom prst="rect">
              <a:avLst/>
            </a:prstGeom>
          </p:spPr>
        </p:pic>
      </p:grpSp>
      <p:grpSp>
        <p:nvGrpSpPr>
          <p:cNvPr id="27" name="26 Grupo"/>
          <p:cNvGrpSpPr/>
          <p:nvPr/>
        </p:nvGrpSpPr>
        <p:grpSpPr>
          <a:xfrm>
            <a:off x="2675846" y="1417237"/>
            <a:ext cx="1653021" cy="842397"/>
            <a:chOff x="4855826" y="5074878"/>
            <a:chExt cx="1653021" cy="842397"/>
          </a:xfrm>
        </p:grpSpPr>
        <p:pic>
          <p:nvPicPr>
            <p:cNvPr id="26" name="25 Imagen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7315" y="5074878"/>
              <a:ext cx="310044" cy="340452"/>
            </a:xfrm>
            <a:prstGeom prst="rect">
              <a:avLst/>
            </a:prstGeom>
          </p:spPr>
        </p:pic>
        <p:sp>
          <p:nvSpPr>
            <p:cNvPr id="83" name="82 CuadroTexto"/>
            <p:cNvSpPr txBox="1"/>
            <p:nvPr/>
          </p:nvSpPr>
          <p:spPr>
            <a:xfrm>
              <a:off x="4855826" y="5317111"/>
              <a:ext cx="1653021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 dirty="0">
                  <a:solidFill>
                    <a:srgbClr val="87AF26"/>
                  </a:solidFill>
                  <a:latin typeface="Trebuchet MS" panose="020B0603020202020204" pitchFamily="34" charset="0"/>
                </a:rPr>
                <a:t>Graphic communications Cluster</a:t>
              </a: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6346620" y="2099099"/>
            <a:ext cx="1428855" cy="682409"/>
            <a:chOff x="6749873" y="5170513"/>
            <a:chExt cx="1404257" cy="682409"/>
          </a:xfrm>
        </p:grpSpPr>
        <p:pic>
          <p:nvPicPr>
            <p:cNvPr id="29" name="28 Imagen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9813" y="5170513"/>
              <a:ext cx="304376" cy="366194"/>
            </a:xfrm>
            <a:prstGeom prst="rect">
              <a:avLst/>
            </a:prstGeom>
          </p:spPr>
        </p:pic>
        <p:sp>
          <p:nvSpPr>
            <p:cNvPr id="85" name="84 CuadroTexto"/>
            <p:cNvSpPr txBox="1"/>
            <p:nvPr/>
          </p:nvSpPr>
          <p:spPr>
            <a:xfrm>
              <a:off x="6749873" y="5591312"/>
              <a:ext cx="140425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rgbClr val="D6608E"/>
                  </a:solidFill>
                  <a:latin typeface="Trebuchet MS" panose="020B0603020202020204" pitchFamily="34" charset="0"/>
                </a:rPr>
                <a:t>Jewelry Cluster</a:t>
              </a: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7348039" y="1459331"/>
            <a:ext cx="1640801" cy="912688"/>
            <a:chOff x="9604299" y="4272137"/>
            <a:chExt cx="1640801" cy="912688"/>
          </a:xfrm>
        </p:grpSpPr>
        <p:pic>
          <p:nvPicPr>
            <p:cNvPr id="32" name="31 Imagen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92498" y="4272137"/>
              <a:ext cx="464403" cy="405275"/>
            </a:xfrm>
            <a:prstGeom prst="rect">
              <a:avLst/>
            </a:prstGeom>
          </p:spPr>
        </p:pic>
        <p:sp>
          <p:nvSpPr>
            <p:cNvPr id="86" name="85 CuadroTexto"/>
            <p:cNvSpPr txBox="1"/>
            <p:nvPr/>
          </p:nvSpPr>
          <p:spPr>
            <a:xfrm>
              <a:off x="9604299" y="4753938"/>
              <a:ext cx="164080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rgbClr val="F29306"/>
                  </a:solidFill>
                  <a:latin typeface="Trebuchet MS" panose="020B0603020202020204" pitchFamily="34" charset="0"/>
                </a:rPr>
                <a:t>Creative and content industries Cluster</a:t>
              </a:r>
            </a:p>
          </p:txBody>
        </p:sp>
      </p:grpSp>
      <p:grpSp>
        <p:nvGrpSpPr>
          <p:cNvPr id="92" name="91 Grupo"/>
          <p:cNvGrpSpPr/>
          <p:nvPr/>
        </p:nvGrpSpPr>
        <p:grpSpPr>
          <a:xfrm>
            <a:off x="5547443" y="1516929"/>
            <a:ext cx="1395069" cy="857267"/>
            <a:chOff x="9951812" y="5257704"/>
            <a:chExt cx="1395068" cy="857266"/>
          </a:xfrm>
        </p:grpSpPr>
        <p:pic>
          <p:nvPicPr>
            <p:cNvPr id="87" name="86 Imagen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8825" y="5257704"/>
              <a:ext cx="501042" cy="297621"/>
            </a:xfrm>
            <a:prstGeom prst="rect">
              <a:avLst/>
            </a:prstGeom>
          </p:spPr>
        </p:pic>
        <p:sp>
          <p:nvSpPr>
            <p:cNvPr id="88" name="87 CuadroTexto"/>
            <p:cNvSpPr txBox="1"/>
            <p:nvPr/>
          </p:nvSpPr>
          <p:spPr>
            <a:xfrm>
              <a:off x="9951812" y="5514807"/>
              <a:ext cx="1395068" cy="6001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n-US" sz="1100" b="1">
                  <a:solidFill>
                    <a:srgbClr val="843624"/>
                  </a:solidFill>
                  <a:latin typeface="Trebuchet MS" panose="020B0603020202020204" pitchFamily="34" charset="0"/>
                </a:rPr>
                <a:t>Footwear, leather and leather products Cluster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466527" y="6094199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17 cluster initiatives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E0752D3F-7985-4DFE-A7FF-A6F127215BEC}"/>
              </a:ext>
            </a:extLst>
          </p:cNvPr>
          <p:cNvSpPr/>
          <p:nvPr/>
        </p:nvSpPr>
        <p:spPr>
          <a:xfrm>
            <a:off x="0" y="1"/>
            <a:ext cx="12192000" cy="1205194"/>
          </a:xfrm>
          <a:prstGeom prst="rect">
            <a:avLst/>
          </a:prstGeom>
          <a:solidFill>
            <a:srgbClr val="1E3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2967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F8213CCC-219E-463D-9976-E35CD9C168CC}"/>
              </a:ext>
            </a:extLst>
          </p:cNvPr>
          <p:cNvSpPr/>
          <p:nvPr/>
        </p:nvSpPr>
        <p:spPr>
          <a:xfrm>
            <a:off x="112294" y="57660"/>
            <a:ext cx="1199949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es-MX" sz="3200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Trebuchet MS" panose="020B0603020202020204" pitchFamily="34" charset="0"/>
              </a:rPr>
              <a:t>And t</a:t>
            </a:r>
            <a:r>
              <a:rPr lang="en-US" sz="3200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Trebuchet MS" panose="020B0603020202020204" pitchFamily="34" charset="0"/>
              </a:rPr>
              <a:t>he most ambitious cluster development agenda in Colombia</a:t>
            </a:r>
            <a:endParaRPr lang="es-ES" sz="3200" dirty="0">
              <a:ln w="12700">
                <a:noFill/>
                <a:prstDash val="solid"/>
              </a:ln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CAE775-DF2E-4EC6-9B3E-4B43E431A745}"/>
              </a:ext>
            </a:extLst>
          </p:cNvPr>
          <p:cNvSpPr txBox="1"/>
          <p:nvPr/>
        </p:nvSpPr>
        <p:spPr>
          <a:xfrm>
            <a:off x="4952033" y="3862037"/>
            <a:ext cx="1004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Logistics Cluster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51748D0-C084-4497-91BD-A69C0F18953C}"/>
              </a:ext>
            </a:extLst>
          </p:cNvPr>
          <p:cNvGrpSpPr/>
          <p:nvPr/>
        </p:nvGrpSpPr>
        <p:grpSpPr>
          <a:xfrm>
            <a:off x="10669009" y="2978859"/>
            <a:ext cx="1230668" cy="796543"/>
            <a:chOff x="10515760" y="2912184"/>
            <a:chExt cx="1230668" cy="796543"/>
          </a:xfrm>
        </p:grpSpPr>
        <p:sp>
          <p:nvSpPr>
            <p:cNvPr id="84" name="62 CuadroTexto">
              <a:extLst>
                <a:ext uri="{FF2B5EF4-FFF2-40B4-BE49-F238E27FC236}">
                  <a16:creationId xmlns:a16="http://schemas.microsoft.com/office/drawing/2014/main" id="{8765FD8E-0E32-40EA-BAF6-A5718CAA02EB}"/>
                </a:ext>
              </a:extLst>
            </p:cNvPr>
            <p:cNvSpPr txBox="1"/>
            <p:nvPr/>
          </p:nvSpPr>
          <p:spPr>
            <a:xfrm>
              <a:off x="10515760" y="3293229"/>
              <a:ext cx="1230668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126"/>
              <a:r>
                <a:rPr lang="en-US" sz="1050" b="1">
                  <a:solidFill>
                    <a:srgbClr val="025D5E"/>
                  </a:solidFill>
                  <a:latin typeface="Trebuchet MS" panose="020B0603020202020204" pitchFamily="34" charset="0"/>
                </a:rPr>
                <a:t>Pharmaceutical Cluster</a:t>
              </a:r>
            </a:p>
          </p:txBody>
        </p:sp>
        <p:pic>
          <p:nvPicPr>
            <p:cNvPr id="6" name="Gráfico 5" descr="Microscopio">
              <a:extLst>
                <a:ext uri="{FF2B5EF4-FFF2-40B4-BE49-F238E27FC236}">
                  <a16:creationId xmlns:a16="http://schemas.microsoft.com/office/drawing/2014/main" id="{9C3C36BF-3949-450C-8C1C-B8E9DD48F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935438" y="2912184"/>
              <a:ext cx="407452" cy="407452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44BB7D2-66E1-4264-B8F2-B555936AB67C}"/>
              </a:ext>
            </a:extLst>
          </p:cNvPr>
          <p:cNvGrpSpPr/>
          <p:nvPr/>
        </p:nvGrpSpPr>
        <p:grpSpPr>
          <a:xfrm>
            <a:off x="5227095" y="5733634"/>
            <a:ext cx="1148089" cy="783693"/>
            <a:chOff x="5724938" y="5916811"/>
            <a:chExt cx="1148089" cy="783693"/>
          </a:xfrm>
        </p:grpSpPr>
        <p:sp>
          <p:nvSpPr>
            <p:cNvPr id="79" name="62 CuadroTexto"/>
            <p:cNvSpPr txBox="1"/>
            <p:nvPr/>
          </p:nvSpPr>
          <p:spPr>
            <a:xfrm>
              <a:off x="5724938" y="6269617"/>
              <a:ext cx="114808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126"/>
              <a:r>
                <a:rPr lang="en-US" sz="1100" b="1" dirty="0">
                  <a:solidFill>
                    <a:schemeClr val="accent4">
                      <a:lumMod val="50000"/>
                    </a:schemeClr>
                  </a:solidFill>
                  <a:latin typeface="Trebuchet MS" panose="020B0603020202020204" pitchFamily="34" charset="0"/>
                </a:rPr>
                <a:t>Construction Cluster</a:t>
              </a:r>
            </a:p>
          </p:txBody>
        </p:sp>
        <p:pic>
          <p:nvPicPr>
            <p:cNvPr id="33" name="Gráfico 32" descr="Excavadora">
              <a:extLst>
                <a:ext uri="{FF2B5EF4-FFF2-40B4-BE49-F238E27FC236}">
                  <a16:creationId xmlns:a16="http://schemas.microsoft.com/office/drawing/2014/main" id="{6A8B6883-02A2-4B8B-9CD6-A660B604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flipH="1">
              <a:off x="6056479" y="5916811"/>
              <a:ext cx="485005" cy="402045"/>
            </a:xfrm>
            <a:prstGeom prst="rect">
              <a:avLst/>
            </a:prstGeom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1B7D6FD8-C958-4E95-8949-D9B1100FA652}"/>
              </a:ext>
            </a:extLst>
          </p:cNvPr>
          <p:cNvGrpSpPr/>
          <p:nvPr/>
        </p:nvGrpSpPr>
        <p:grpSpPr>
          <a:xfrm>
            <a:off x="3836686" y="4122937"/>
            <a:ext cx="1556806" cy="822562"/>
            <a:chOff x="3864918" y="3985956"/>
            <a:chExt cx="1556806" cy="822562"/>
          </a:xfrm>
        </p:grpSpPr>
        <p:sp>
          <p:nvSpPr>
            <p:cNvPr id="91" name="62 CuadroTexto">
              <a:extLst>
                <a:ext uri="{FF2B5EF4-FFF2-40B4-BE49-F238E27FC236}">
                  <a16:creationId xmlns:a16="http://schemas.microsoft.com/office/drawing/2014/main" id="{1F8E5508-1C74-4AC5-A37A-DA4270A91ACD}"/>
                </a:ext>
              </a:extLst>
            </p:cNvPr>
            <p:cNvSpPr txBox="1"/>
            <p:nvPr/>
          </p:nvSpPr>
          <p:spPr>
            <a:xfrm>
              <a:off x="3864918" y="4377631"/>
              <a:ext cx="155680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126"/>
              <a:r>
                <a:rPr lang="en-US" sz="1100" b="1">
                  <a:solidFill>
                    <a:srgbClr val="202449"/>
                  </a:solidFill>
                  <a:latin typeface="Trebuchet MS" panose="020B0603020202020204" pitchFamily="34" charset="0"/>
                </a:rPr>
                <a:t>Financial Services Cluster</a:t>
              </a:r>
            </a:p>
          </p:txBody>
        </p:sp>
        <p:pic>
          <p:nvPicPr>
            <p:cNvPr id="38" name="Gráfico 37" descr="Tendencia al alza">
              <a:extLst>
                <a:ext uri="{FF2B5EF4-FFF2-40B4-BE49-F238E27FC236}">
                  <a16:creationId xmlns:a16="http://schemas.microsoft.com/office/drawing/2014/main" id="{8FDD89DB-0A35-435A-B03B-53A4FCE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394104" y="3985956"/>
              <a:ext cx="461665" cy="461665"/>
            </a:xfrm>
            <a:prstGeom prst="rect">
              <a:avLst/>
            </a:prstGeom>
          </p:spPr>
        </p:pic>
      </p:grpSp>
      <p:pic>
        <p:nvPicPr>
          <p:cNvPr id="97" name="Imagen 96">
            <a:extLst>
              <a:ext uri="{FF2B5EF4-FFF2-40B4-BE49-F238E27FC236}">
                <a16:creationId xmlns:a16="http://schemas.microsoft.com/office/drawing/2014/main" id="{45EECF55-2182-416D-B82C-13F84E9AEB41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992" y="6306633"/>
            <a:ext cx="1010072" cy="456117"/>
          </a:xfrm>
          <a:prstGeom prst="rect">
            <a:avLst/>
          </a:prstGeom>
        </p:spPr>
      </p:pic>
      <p:pic>
        <p:nvPicPr>
          <p:cNvPr id="7" name="Gráfico 6" descr="Camión">
            <a:extLst>
              <a:ext uri="{FF2B5EF4-FFF2-40B4-BE49-F238E27FC236}">
                <a16:creationId xmlns:a16="http://schemas.microsoft.com/office/drawing/2014/main" id="{34334C70-5C1B-472A-8A72-D46E71A9E31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22005" y="3466581"/>
            <a:ext cx="559617" cy="5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044ECA2-83C4-47FE-A103-292C9AD32094}"/>
              </a:ext>
            </a:extLst>
          </p:cNvPr>
          <p:cNvSpPr/>
          <p:nvPr/>
        </p:nvSpPr>
        <p:spPr>
          <a:xfrm>
            <a:off x="0" y="1"/>
            <a:ext cx="12192000" cy="645124"/>
          </a:xfrm>
          <a:prstGeom prst="rect">
            <a:avLst/>
          </a:prstGeom>
          <a:solidFill>
            <a:srgbClr val="1E3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2967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5D96B03-B4F8-4758-83BA-44A90AFF3CED}"/>
              </a:ext>
            </a:extLst>
          </p:cNvPr>
          <p:cNvSpPr/>
          <p:nvPr/>
        </p:nvSpPr>
        <p:spPr>
          <a:xfrm>
            <a:off x="56838" y="0"/>
            <a:ext cx="12192000" cy="645125"/>
          </a:xfrm>
          <a:prstGeom prst="rect">
            <a:avLst/>
          </a:prstGeom>
        </p:spPr>
        <p:txBody>
          <a:bodyPr wrap="square" lIns="90247" tIns="45123" rIns="90247" bIns="45123">
            <a:spAutoFit/>
          </a:bodyPr>
          <a:lstStyle/>
          <a:p>
            <a:pPr lvl="0" defTabSz="9010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Overview of the Clusters agenda in 2018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B53297-0271-4DBA-B9BE-22E3F18340D2}"/>
              </a:ext>
            </a:extLst>
          </p:cNvPr>
          <p:cNvSpPr txBox="1"/>
          <p:nvPr/>
        </p:nvSpPr>
        <p:spPr>
          <a:xfrm>
            <a:off x="2955667" y="607377"/>
            <a:ext cx="628066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77</a:t>
            </a:r>
            <a:r>
              <a:rPr lang="es-MX" sz="2000" dirty="0">
                <a:latin typeface="Trebuchet MS" panose="020B0603020202020204" pitchFamily="34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</a:rPr>
              <a:t>projects</a:t>
            </a:r>
            <a:r>
              <a:rPr lang="es-MX" sz="2000" dirty="0">
                <a:latin typeface="Trebuchet MS" panose="020B0603020202020204" pitchFamily="34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</a:rPr>
              <a:t>in the clusters portfolio that add up to more than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US$6.2 million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C0F4702-E79A-4A4D-A149-EA74F2F89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266706"/>
              </p:ext>
            </p:extLst>
          </p:nvPr>
        </p:nvGraphicFramePr>
        <p:xfrm>
          <a:off x="5999023" y="1981200"/>
          <a:ext cx="5985164" cy="468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BBB9FB8-B563-4B7D-A496-2D93C597E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792761"/>
              </p:ext>
            </p:extLst>
          </p:nvPr>
        </p:nvGraphicFramePr>
        <p:xfrm>
          <a:off x="181533" y="1870407"/>
          <a:ext cx="5985164" cy="498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72FA68C-A55F-4D9F-B67C-B3CA921833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992" y="6306633"/>
            <a:ext cx="1010072" cy="4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6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044ECA2-83C4-47FE-A103-292C9AD32094}"/>
              </a:ext>
            </a:extLst>
          </p:cNvPr>
          <p:cNvSpPr/>
          <p:nvPr/>
        </p:nvSpPr>
        <p:spPr>
          <a:xfrm>
            <a:off x="0" y="1"/>
            <a:ext cx="12192000" cy="645124"/>
          </a:xfrm>
          <a:prstGeom prst="rect">
            <a:avLst/>
          </a:prstGeom>
          <a:solidFill>
            <a:srgbClr val="1E3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2967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5D96B03-B4F8-4758-83BA-44A90AFF3CED}"/>
              </a:ext>
            </a:extLst>
          </p:cNvPr>
          <p:cNvSpPr/>
          <p:nvPr/>
        </p:nvSpPr>
        <p:spPr>
          <a:xfrm>
            <a:off x="56838" y="0"/>
            <a:ext cx="12192000" cy="645125"/>
          </a:xfrm>
          <a:prstGeom prst="rect">
            <a:avLst/>
          </a:prstGeom>
        </p:spPr>
        <p:txBody>
          <a:bodyPr wrap="square" lIns="90247" tIns="45123" rIns="90247" bIns="45123">
            <a:spAutoFit/>
          </a:bodyPr>
          <a:lstStyle/>
          <a:p>
            <a:pPr lvl="0" defTabSz="9010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Main areas of collaboration with Roma-Lazio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2FA68C-A55F-4D9F-B67C-B3CA921833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992" y="6306633"/>
            <a:ext cx="1010072" cy="456117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E111C6A-7ABF-4727-84CB-CCE727176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374974"/>
              </p:ext>
            </p:extLst>
          </p:nvPr>
        </p:nvGraphicFramePr>
        <p:xfrm>
          <a:off x="-1824741" y="1281246"/>
          <a:ext cx="10507101" cy="533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34807BC-FD63-45CD-8477-0A813B4CB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96213"/>
              </p:ext>
            </p:extLst>
          </p:nvPr>
        </p:nvGraphicFramePr>
        <p:xfrm>
          <a:off x="6081346" y="1207363"/>
          <a:ext cx="5779221" cy="522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6181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044ECA2-83C4-47FE-A103-292C9AD32094}"/>
              </a:ext>
            </a:extLst>
          </p:cNvPr>
          <p:cNvSpPr/>
          <p:nvPr/>
        </p:nvSpPr>
        <p:spPr>
          <a:xfrm>
            <a:off x="0" y="1"/>
            <a:ext cx="12192000" cy="645124"/>
          </a:xfrm>
          <a:prstGeom prst="rect">
            <a:avLst/>
          </a:prstGeom>
          <a:solidFill>
            <a:srgbClr val="1E3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2967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5D96B03-B4F8-4758-83BA-44A90AFF3CED}"/>
              </a:ext>
            </a:extLst>
          </p:cNvPr>
          <p:cNvSpPr/>
          <p:nvPr/>
        </p:nvSpPr>
        <p:spPr>
          <a:xfrm>
            <a:off x="56838" y="0"/>
            <a:ext cx="12192000" cy="1199123"/>
          </a:xfrm>
          <a:prstGeom prst="rect">
            <a:avLst/>
          </a:prstGeom>
        </p:spPr>
        <p:txBody>
          <a:bodyPr wrap="square" lIns="90247" tIns="45123" rIns="90247" bIns="45123">
            <a:spAutoFit/>
          </a:bodyPr>
          <a:lstStyle/>
          <a:p>
            <a:pPr defTabSz="9010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Possible pilot projects within the IUC-LAC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programme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0" defTabSz="9010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2FA68C-A55F-4D9F-B67C-B3CA921833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992" y="6306633"/>
            <a:ext cx="1010072" cy="456117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29E6CEF-07DA-4690-A1B8-97875D933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14874"/>
              </p:ext>
            </p:extLst>
          </p:nvPr>
        </p:nvGraphicFramePr>
        <p:xfrm>
          <a:off x="1535341" y="701179"/>
          <a:ext cx="9234994" cy="615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709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044ECA2-83C4-47FE-A103-292C9AD32094}"/>
              </a:ext>
            </a:extLst>
          </p:cNvPr>
          <p:cNvSpPr/>
          <p:nvPr/>
        </p:nvSpPr>
        <p:spPr>
          <a:xfrm>
            <a:off x="0" y="1"/>
            <a:ext cx="12192000" cy="645124"/>
          </a:xfrm>
          <a:prstGeom prst="rect">
            <a:avLst/>
          </a:prstGeom>
          <a:solidFill>
            <a:srgbClr val="1E3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2967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5D96B03-B4F8-4758-83BA-44A90AFF3CED}"/>
              </a:ext>
            </a:extLst>
          </p:cNvPr>
          <p:cNvSpPr/>
          <p:nvPr/>
        </p:nvSpPr>
        <p:spPr>
          <a:xfrm>
            <a:off x="56838" y="0"/>
            <a:ext cx="12192000" cy="1199123"/>
          </a:xfrm>
          <a:prstGeom prst="rect">
            <a:avLst/>
          </a:prstGeom>
        </p:spPr>
        <p:txBody>
          <a:bodyPr wrap="square" lIns="90247" tIns="45123" rIns="90247" bIns="45123">
            <a:spAutoFit/>
          </a:bodyPr>
          <a:lstStyle/>
          <a:p>
            <a:pPr defTabSz="9010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Possible sources of funding for pilot projects</a:t>
            </a:r>
          </a:p>
          <a:p>
            <a:pPr lvl="0" defTabSz="9010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2FA68C-A55F-4D9F-B67C-B3CA921833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992" y="6306633"/>
            <a:ext cx="1010072" cy="456117"/>
          </a:xfrm>
          <a:prstGeom prst="rect">
            <a:avLst/>
          </a:prstGeom>
        </p:spPr>
      </p:pic>
      <p:pic>
        <p:nvPicPr>
          <p:cNvPr id="1026" name="Picture 2" descr="Inicio">
            <a:extLst>
              <a:ext uri="{FF2B5EF4-FFF2-40B4-BE49-F238E27FC236}">
                <a16:creationId xmlns:a16="http://schemas.microsoft.com/office/drawing/2014/main" id="{0DBC702E-1B39-4A04-B26B-373FC708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08" y="1342279"/>
            <a:ext cx="2399348" cy="8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3EB0457-449F-405B-8EF8-E25D3601F1E7}"/>
              </a:ext>
            </a:extLst>
          </p:cNvPr>
          <p:cNvSpPr/>
          <p:nvPr/>
        </p:nvSpPr>
        <p:spPr>
          <a:xfrm>
            <a:off x="6676960" y="2489578"/>
            <a:ext cx="2840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 err="1"/>
              <a:t>Cluster</a:t>
            </a:r>
            <a:r>
              <a:rPr lang="es-MX" b="1" dirty="0"/>
              <a:t> </a:t>
            </a:r>
            <a:r>
              <a:rPr lang="es-MX" b="1" dirty="0" err="1"/>
              <a:t>calls</a:t>
            </a:r>
            <a:endParaRPr lang="es-MX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Finances</a:t>
            </a:r>
            <a:r>
              <a:rPr lang="es-MX" dirty="0"/>
              <a:t> </a:t>
            </a:r>
            <a:r>
              <a:rPr lang="es-MX" dirty="0" err="1"/>
              <a:t>cluster-based</a:t>
            </a:r>
            <a:r>
              <a:rPr lang="es-MX" dirty="0"/>
              <a:t> </a:t>
            </a:r>
            <a:r>
              <a:rPr lang="es-MX" dirty="0" err="1"/>
              <a:t>programs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projects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Around</a:t>
            </a:r>
            <a:r>
              <a:rPr lang="es-MX" dirty="0"/>
              <a:t> 3-4 </a:t>
            </a:r>
            <a:r>
              <a:rPr lang="es-MX" dirty="0" err="1"/>
              <a:t>calls</a:t>
            </a:r>
            <a:r>
              <a:rPr lang="es-MX" dirty="0"/>
              <a:t> per </a:t>
            </a:r>
            <a:r>
              <a:rPr lang="es-MX" dirty="0" err="1"/>
              <a:t>year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Finances</a:t>
            </a:r>
            <a:r>
              <a:rPr lang="es-MX" dirty="0"/>
              <a:t> </a:t>
            </a:r>
            <a:r>
              <a:rPr lang="es-MX" dirty="0" err="1"/>
              <a:t>projects</a:t>
            </a:r>
            <a:r>
              <a:rPr lang="es-MX" dirty="0"/>
              <a:t> up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around</a:t>
            </a:r>
            <a:r>
              <a:rPr lang="es-MX" dirty="0"/>
              <a:t> USD 170K (50% </a:t>
            </a:r>
            <a:r>
              <a:rPr lang="es-MX" dirty="0" err="1"/>
              <a:t>of</a:t>
            </a:r>
            <a:r>
              <a:rPr lang="es-MX" dirty="0"/>
              <a:t> Project)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International </a:t>
            </a:r>
            <a:r>
              <a:rPr lang="es-MX" dirty="0" err="1"/>
              <a:t>firms</a:t>
            </a:r>
            <a:r>
              <a:rPr lang="es-MX" dirty="0"/>
              <a:t> / </a:t>
            </a:r>
            <a:r>
              <a:rPr lang="es-MX" dirty="0" err="1"/>
              <a:t>Technology</a:t>
            </a:r>
            <a:r>
              <a:rPr lang="es-MX" dirty="0"/>
              <a:t> centres can be </a:t>
            </a:r>
            <a:r>
              <a:rPr lang="es-MX" dirty="0" err="1"/>
              <a:t>providers</a:t>
            </a:r>
            <a:endParaRPr lang="es-MX" dirty="0"/>
          </a:p>
        </p:txBody>
      </p:sp>
      <p:pic>
        <p:nvPicPr>
          <p:cNvPr id="1028" name="Picture 4" descr="Resultado de imagen de iadb">
            <a:extLst>
              <a:ext uri="{FF2B5EF4-FFF2-40B4-BE49-F238E27FC236}">
                <a16:creationId xmlns:a16="http://schemas.microsoft.com/office/drawing/2014/main" id="{57D48E82-D3ED-412D-8E2B-AAB63242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15" y="1502105"/>
            <a:ext cx="1054952" cy="5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connect bogota">
            <a:extLst>
              <a:ext uri="{FF2B5EF4-FFF2-40B4-BE49-F238E27FC236}">
                <a16:creationId xmlns:a16="http://schemas.microsoft.com/office/drawing/2014/main" id="{ECA05E08-B41B-42F0-8177-FA61B747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4" y="966150"/>
            <a:ext cx="1610161" cy="16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4E73804-FF91-4804-B5DA-DC713D78AAB5}"/>
              </a:ext>
            </a:extLst>
          </p:cNvPr>
          <p:cNvSpPr/>
          <p:nvPr/>
        </p:nvSpPr>
        <p:spPr>
          <a:xfrm>
            <a:off x="3603144" y="2489578"/>
            <a:ext cx="25739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 err="1"/>
              <a:t>Biotech</a:t>
            </a:r>
            <a:r>
              <a:rPr lang="es-MX" b="1" dirty="0"/>
              <a:t> </a:t>
            </a:r>
            <a:r>
              <a:rPr lang="es-MX" b="1" dirty="0" err="1"/>
              <a:t>business</a:t>
            </a:r>
            <a:r>
              <a:rPr lang="es-MX" b="1" dirty="0"/>
              <a:t> </a:t>
            </a:r>
            <a:r>
              <a:rPr lang="es-MX" b="1" dirty="0" err="1"/>
              <a:t>accelerator</a:t>
            </a:r>
            <a:endParaRPr lang="es-MX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Finances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development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new </a:t>
            </a:r>
            <a:r>
              <a:rPr lang="es-MX" dirty="0" err="1"/>
              <a:t>products</a:t>
            </a:r>
            <a:r>
              <a:rPr lang="es-MX" dirty="0"/>
              <a:t> </a:t>
            </a:r>
            <a:r>
              <a:rPr lang="es-MX" dirty="0" err="1"/>
              <a:t>based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biotechnology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Around</a:t>
            </a:r>
            <a:r>
              <a:rPr lang="es-MX" dirty="0"/>
              <a:t> USD 200K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Possibility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financing</a:t>
            </a:r>
            <a:r>
              <a:rPr lang="es-MX" dirty="0"/>
              <a:t> </a:t>
            </a:r>
            <a:r>
              <a:rPr lang="es-MX" dirty="0" err="1"/>
              <a:t>international</a:t>
            </a:r>
            <a:r>
              <a:rPr lang="es-MX" dirty="0"/>
              <a:t> </a:t>
            </a:r>
            <a:r>
              <a:rPr lang="es-MX" dirty="0" err="1"/>
              <a:t>technology</a:t>
            </a:r>
            <a:r>
              <a:rPr lang="es-MX" dirty="0"/>
              <a:t> </a:t>
            </a:r>
            <a:r>
              <a:rPr lang="es-MX" dirty="0" err="1"/>
              <a:t>providers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F9919E-DB23-4821-BE4B-9DEB6BBE3A78}"/>
              </a:ext>
            </a:extLst>
          </p:cNvPr>
          <p:cNvSpPr/>
          <p:nvPr/>
        </p:nvSpPr>
        <p:spPr>
          <a:xfrm>
            <a:off x="295922" y="2489578"/>
            <a:ext cx="2766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 err="1"/>
              <a:t>Colombian</a:t>
            </a:r>
            <a:r>
              <a:rPr lang="es-MX" b="1" dirty="0"/>
              <a:t> Royalties </a:t>
            </a:r>
            <a:r>
              <a:rPr lang="es-MX" b="1" dirty="0" err="1"/>
              <a:t>System</a:t>
            </a:r>
            <a:endParaRPr lang="es-MX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lines</a:t>
            </a:r>
            <a:r>
              <a:rPr lang="es-MX" dirty="0"/>
              <a:t> </a:t>
            </a:r>
            <a:r>
              <a:rPr lang="es-MX" dirty="0" err="1"/>
              <a:t>related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topics</a:t>
            </a:r>
            <a:r>
              <a:rPr lang="es-MX" dirty="0"/>
              <a:t> in </a:t>
            </a:r>
            <a:r>
              <a:rPr lang="es-MX" dirty="0" err="1"/>
              <a:t>Bogota</a:t>
            </a:r>
            <a:r>
              <a:rPr lang="es-MX" dirty="0"/>
              <a:t> </a:t>
            </a:r>
            <a:r>
              <a:rPr lang="es-MX" dirty="0" err="1"/>
              <a:t>Region</a:t>
            </a:r>
            <a:r>
              <a:rPr lang="es-MX" dirty="0"/>
              <a:t> (</a:t>
            </a:r>
            <a:r>
              <a:rPr lang="es-MX" dirty="0" err="1"/>
              <a:t>Sustainability</a:t>
            </a:r>
            <a:r>
              <a:rPr lang="es-MX" dirty="0"/>
              <a:t> and Bio(nano)</a:t>
            </a:r>
            <a:r>
              <a:rPr lang="es-MX" dirty="0" err="1"/>
              <a:t>technologies</a:t>
            </a:r>
            <a:r>
              <a:rPr lang="es-MX" dirty="0"/>
              <a:t>) 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Finances</a:t>
            </a:r>
            <a:r>
              <a:rPr lang="es-MX" dirty="0"/>
              <a:t> </a:t>
            </a:r>
            <a:r>
              <a:rPr lang="es-MX" dirty="0" err="1"/>
              <a:t>larger</a:t>
            </a:r>
            <a:r>
              <a:rPr lang="es-MX" dirty="0"/>
              <a:t> </a:t>
            </a:r>
            <a:r>
              <a:rPr lang="es-MX" dirty="0" err="1"/>
              <a:t>projects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Around</a:t>
            </a:r>
            <a:r>
              <a:rPr lang="es-MX" dirty="0"/>
              <a:t> USD 10M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projects</a:t>
            </a:r>
            <a:endParaRPr lang="es-CO" dirty="0"/>
          </a:p>
        </p:txBody>
      </p:sp>
      <p:pic>
        <p:nvPicPr>
          <p:cNvPr id="1032" name="Picture 8" descr="Resultado de imagen de sistema general regalias">
            <a:extLst>
              <a:ext uri="{FF2B5EF4-FFF2-40B4-BE49-F238E27FC236}">
                <a16:creationId xmlns:a16="http://schemas.microsoft.com/office/drawing/2014/main" id="{F9B3D3B7-A453-4A5F-8FA8-4733B5C7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9" y="1299039"/>
            <a:ext cx="1993490" cy="9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camara de comercio bogota 140 aÃ±os">
            <a:extLst>
              <a:ext uri="{FF2B5EF4-FFF2-40B4-BE49-F238E27FC236}">
                <a16:creationId xmlns:a16="http://schemas.microsoft.com/office/drawing/2014/main" id="{0A048BA8-9041-459E-B0D0-1557B2844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1" b="29504"/>
          <a:stretch/>
        </p:blipFill>
        <p:spPr bwMode="auto">
          <a:xfrm>
            <a:off x="9782395" y="1299525"/>
            <a:ext cx="2357438" cy="10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20D9996-84BC-4C28-83F7-D6701F6ADB8B}"/>
              </a:ext>
            </a:extLst>
          </p:cNvPr>
          <p:cNvSpPr/>
          <p:nvPr/>
        </p:nvSpPr>
        <p:spPr>
          <a:xfrm>
            <a:off x="9791273" y="2489578"/>
            <a:ext cx="24575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 err="1"/>
              <a:t>Cluster</a:t>
            </a:r>
            <a:r>
              <a:rPr lang="es-MX" b="1" dirty="0"/>
              <a:t> </a:t>
            </a:r>
            <a:r>
              <a:rPr lang="es-MX" b="1" dirty="0" err="1"/>
              <a:t>initiatives</a:t>
            </a:r>
            <a:endParaRPr lang="es-MX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Co-finances</a:t>
            </a:r>
            <a:r>
              <a:rPr lang="es-MX" dirty="0"/>
              <a:t> agile </a:t>
            </a:r>
            <a:r>
              <a:rPr lang="es-MX" dirty="0" err="1"/>
              <a:t>cluster</a:t>
            </a:r>
            <a:r>
              <a:rPr lang="es-MX" dirty="0"/>
              <a:t> </a:t>
            </a:r>
            <a:r>
              <a:rPr lang="es-MX" dirty="0" err="1"/>
              <a:t>projects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Around</a:t>
            </a:r>
            <a:r>
              <a:rPr lang="es-MX" dirty="0"/>
              <a:t> USD 50K per </a:t>
            </a:r>
            <a:r>
              <a:rPr lang="es-MX" dirty="0" err="1"/>
              <a:t>cluster</a:t>
            </a:r>
            <a:r>
              <a:rPr lang="es-MX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err="1"/>
              <a:t>Possibility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look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private</a:t>
            </a:r>
            <a:r>
              <a:rPr lang="es-MX" dirty="0"/>
              <a:t> </a:t>
            </a:r>
            <a:r>
              <a:rPr lang="es-MX" dirty="0" err="1"/>
              <a:t>co-financing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981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40561" y="1802771"/>
            <a:ext cx="659405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8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CAD859-5590-48BF-9576-E7034848707B}"/>
              </a:ext>
            </a:extLst>
          </p:cNvPr>
          <p:cNvSpPr txBox="1"/>
          <p:nvPr/>
        </p:nvSpPr>
        <p:spPr>
          <a:xfrm>
            <a:off x="1598287" y="5324240"/>
            <a:ext cx="3036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Trebuchet MS" panose="020B0603020202020204" pitchFamily="34" charset="0"/>
                <a:hlinkClick r:id="rId2"/>
              </a:rPr>
              <a:t>www.ccb.org.co/cluster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endParaRPr lang="es-CO" sz="2000" dirty="0">
              <a:latin typeface="Trebuchet MS" panose="020B06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0A9688-B1FC-44F6-8B6F-A6460F4113BE}"/>
              </a:ext>
            </a:extLst>
          </p:cNvPr>
          <p:cNvSpPr txBox="1"/>
          <p:nvPr/>
        </p:nvSpPr>
        <p:spPr>
          <a:xfrm>
            <a:off x="1585048" y="4468184"/>
            <a:ext cx="3137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daniel.gomez@ccb.org.co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683608-A05C-405B-9F03-E0CA55D376C7}"/>
              </a:ext>
            </a:extLst>
          </p:cNvPr>
          <p:cNvSpPr txBox="1"/>
          <p:nvPr/>
        </p:nvSpPr>
        <p:spPr>
          <a:xfrm>
            <a:off x="1799049" y="6133705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@dgomez6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9FA57A-FA43-4687-83BC-F17CD7B4ED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442" y="6321976"/>
            <a:ext cx="1087019" cy="490864"/>
          </a:xfrm>
          <a:prstGeom prst="rect">
            <a:avLst/>
          </a:prstGeom>
        </p:spPr>
      </p:pic>
      <p:pic>
        <p:nvPicPr>
          <p:cNvPr id="13" name="Picture 2" descr="http://logos-download.com/wp-content/uploads/2016/02/Twitter_logo_bird_transparent_png.png">
            <a:extLst>
              <a:ext uri="{FF2B5EF4-FFF2-40B4-BE49-F238E27FC236}">
                <a16:creationId xmlns:a16="http://schemas.microsoft.com/office/drawing/2014/main" id="{22A9C896-A230-4E69-AD52-51EA15EF3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" y="6103421"/>
            <a:ext cx="537210" cy="4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Resultado de imagen para sitio web icono">
            <a:extLst>
              <a:ext uri="{FF2B5EF4-FFF2-40B4-BE49-F238E27FC236}">
                <a16:creationId xmlns:a16="http://schemas.microsoft.com/office/drawing/2014/main" id="{E42DB2FC-FBDC-425D-920E-635CFB33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8" y="5215742"/>
            <a:ext cx="631554" cy="6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Resultado de imagen para icono email">
            <a:extLst>
              <a:ext uri="{FF2B5EF4-FFF2-40B4-BE49-F238E27FC236}">
                <a16:creationId xmlns:a16="http://schemas.microsoft.com/office/drawing/2014/main" id="{E8F382E3-9116-40F2-BF69-34BE5D5C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1" y="4316743"/>
            <a:ext cx="551551" cy="5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73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1105</Words>
  <Application>Microsoft Office PowerPoint</Application>
  <PresentationFormat>Panorámica</PresentationFormat>
  <Paragraphs>180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Franklin Gothic Demi Cond</vt:lpstr>
      <vt:lpstr>Roboto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Mateo Sanchez Torres</dc:creator>
  <cp:lastModifiedBy>Daniel Gomez Gonzalez</cp:lastModifiedBy>
  <cp:revision>39</cp:revision>
  <dcterms:created xsi:type="dcterms:W3CDTF">2018-08-27T23:46:14Z</dcterms:created>
  <dcterms:modified xsi:type="dcterms:W3CDTF">2018-10-09T08:18:15Z</dcterms:modified>
</cp:coreProperties>
</file>