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28"/>
  </p:notesMasterIdLst>
  <p:handoutMasterIdLst>
    <p:handoutMasterId r:id="rId29"/>
  </p:handoutMasterIdLst>
  <p:sldIdLst>
    <p:sldId id="257" r:id="rId5"/>
    <p:sldId id="295" r:id="rId6"/>
    <p:sldId id="286" r:id="rId7"/>
    <p:sldId id="314" r:id="rId8"/>
    <p:sldId id="288" r:id="rId9"/>
    <p:sldId id="273" r:id="rId10"/>
    <p:sldId id="289" r:id="rId11"/>
    <p:sldId id="274" r:id="rId12"/>
    <p:sldId id="291" r:id="rId13"/>
    <p:sldId id="324" r:id="rId14"/>
    <p:sldId id="323" r:id="rId15"/>
    <p:sldId id="326" r:id="rId16"/>
    <p:sldId id="327" r:id="rId17"/>
    <p:sldId id="331" r:id="rId18"/>
    <p:sldId id="332" r:id="rId19"/>
    <p:sldId id="320" r:id="rId20"/>
    <p:sldId id="315" r:id="rId21"/>
    <p:sldId id="293" r:id="rId22"/>
    <p:sldId id="321" r:id="rId23"/>
    <p:sldId id="292" r:id="rId24"/>
    <p:sldId id="316" r:id="rId25"/>
    <p:sldId id="294" r:id="rId26"/>
    <p:sldId id="32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0A3B7D"/>
    <a:srgbClr val="C1C5E4"/>
    <a:srgbClr val="7B86C0"/>
    <a:srgbClr val="2A469B"/>
    <a:srgbClr val="A0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2" autoAdjust="0"/>
    <p:restoredTop sz="94664" autoAdjust="0"/>
  </p:normalViewPr>
  <p:slideViewPr>
    <p:cSldViewPr snapToGrid="0" snapToObjects="1">
      <p:cViewPr varScale="1">
        <p:scale>
          <a:sx n="102" d="100"/>
          <a:sy n="102" d="100"/>
        </p:scale>
        <p:origin x="96" y="28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BB1E1-6ADE-4F9B-B65B-8DD18054470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3_2" csCatId="accent3" phldr="1"/>
      <dgm:spPr/>
    </dgm:pt>
    <dgm:pt modelId="{4D59BE37-1048-4E3B-9A03-28B181B00054}">
      <dgm:prSet phldrT="[Texto]"/>
      <dgm:spPr/>
      <dgm:t>
        <a:bodyPr/>
        <a:lstStyle/>
        <a:p>
          <a:r>
            <a:rPr lang="es-MX" dirty="0" err="1"/>
            <a:t>Life</a:t>
          </a:r>
          <a:r>
            <a:rPr lang="es-MX" dirty="0"/>
            <a:t> </a:t>
          </a:r>
          <a:r>
            <a:rPr lang="es-MX" dirty="0" err="1"/>
            <a:t>Sciences</a:t>
          </a:r>
          <a:endParaRPr lang="es-CO" dirty="0"/>
        </a:p>
      </dgm:t>
    </dgm:pt>
    <dgm:pt modelId="{3E9FF72A-0C51-40F2-B891-1839FAB2E3D5}" type="parTrans" cxnId="{F841DF95-F58D-4638-A53E-1263FE604EDF}">
      <dgm:prSet/>
      <dgm:spPr/>
      <dgm:t>
        <a:bodyPr/>
        <a:lstStyle/>
        <a:p>
          <a:endParaRPr lang="es-CO"/>
        </a:p>
      </dgm:t>
    </dgm:pt>
    <dgm:pt modelId="{F0760C49-75D2-43DE-8FAC-4B22751C2C6D}" type="sibTrans" cxnId="{F841DF95-F58D-4638-A53E-1263FE604EDF}">
      <dgm:prSet/>
      <dgm:spPr/>
      <dgm:t>
        <a:bodyPr/>
        <a:lstStyle/>
        <a:p>
          <a:endParaRPr lang="es-CO"/>
        </a:p>
      </dgm:t>
    </dgm:pt>
    <dgm:pt modelId="{1515EF7B-2C9C-49A3-BBA0-B5AE6A6A0AEC}">
      <dgm:prSet phldrT="[Texto]"/>
      <dgm:spPr/>
      <dgm:t>
        <a:bodyPr/>
        <a:lstStyle/>
        <a:p>
          <a:r>
            <a:rPr lang="es-MX" dirty="0" err="1"/>
            <a:t>Agrifoods</a:t>
          </a:r>
          <a:r>
            <a:rPr lang="es-MX" dirty="0"/>
            <a:t> - </a:t>
          </a:r>
          <a:r>
            <a:rPr lang="es-MX" dirty="0" err="1"/>
            <a:t>Dairy</a:t>
          </a:r>
          <a:endParaRPr lang="es-CO" dirty="0"/>
        </a:p>
      </dgm:t>
    </dgm:pt>
    <dgm:pt modelId="{ADA824EA-AA4F-498B-9C6B-C19591C84F78}" type="parTrans" cxnId="{33D7EF28-3858-41FF-9F4E-C937302D3849}">
      <dgm:prSet/>
      <dgm:spPr/>
      <dgm:t>
        <a:bodyPr/>
        <a:lstStyle/>
        <a:p>
          <a:endParaRPr lang="es-CO"/>
        </a:p>
      </dgm:t>
    </dgm:pt>
    <dgm:pt modelId="{E29D28EB-5627-4DB7-BEFA-6050AE860EB0}" type="sibTrans" cxnId="{33D7EF28-3858-41FF-9F4E-C937302D3849}">
      <dgm:prSet/>
      <dgm:spPr/>
      <dgm:t>
        <a:bodyPr/>
        <a:lstStyle/>
        <a:p>
          <a:endParaRPr lang="es-CO"/>
        </a:p>
      </dgm:t>
    </dgm:pt>
    <dgm:pt modelId="{8A0F36F2-02DA-494B-9079-C032B46E4640}">
      <dgm:prSet phldrT="[Texto]"/>
      <dgm:spPr/>
      <dgm:t>
        <a:bodyPr/>
        <a:lstStyle/>
        <a:p>
          <a:r>
            <a:rPr lang="es-MX" dirty="0" err="1"/>
            <a:t>Creative</a:t>
          </a:r>
          <a:r>
            <a:rPr lang="es-MX" dirty="0"/>
            <a:t> Industries</a:t>
          </a:r>
          <a:endParaRPr lang="es-CO" dirty="0"/>
        </a:p>
      </dgm:t>
    </dgm:pt>
    <dgm:pt modelId="{9B059324-3732-4610-AB51-865687ECC6FD}" type="parTrans" cxnId="{48BFCE4D-6A44-4B35-B997-5BB00F0A824B}">
      <dgm:prSet/>
      <dgm:spPr/>
      <dgm:t>
        <a:bodyPr/>
        <a:lstStyle/>
        <a:p>
          <a:endParaRPr lang="es-CO"/>
        </a:p>
      </dgm:t>
    </dgm:pt>
    <dgm:pt modelId="{36152F65-8662-4F33-81A4-D76F403C1EB0}" type="sibTrans" cxnId="{48BFCE4D-6A44-4B35-B997-5BB00F0A824B}">
      <dgm:prSet/>
      <dgm:spPr/>
      <dgm:t>
        <a:bodyPr/>
        <a:lstStyle/>
        <a:p>
          <a:endParaRPr lang="es-CO"/>
        </a:p>
      </dgm:t>
    </dgm:pt>
    <dgm:pt modelId="{66731480-6AC9-432E-81B4-0B232343FBD0}" type="pres">
      <dgm:prSet presAssocID="{E88BB1E1-6ADE-4F9B-B65B-8DD18054470E}" presName="linearFlow" presStyleCnt="0">
        <dgm:presLayoutVars>
          <dgm:dir/>
          <dgm:resizeHandles val="exact"/>
        </dgm:presLayoutVars>
      </dgm:prSet>
      <dgm:spPr/>
    </dgm:pt>
    <dgm:pt modelId="{EE61FA9E-7DA9-4F14-8633-164500BC70B6}" type="pres">
      <dgm:prSet presAssocID="{4D59BE37-1048-4E3B-9A03-28B181B00054}" presName="comp" presStyleCnt="0"/>
      <dgm:spPr/>
    </dgm:pt>
    <dgm:pt modelId="{AC4AC435-F333-4300-B13F-9017DF9E6CDF}" type="pres">
      <dgm:prSet presAssocID="{4D59BE37-1048-4E3B-9A03-28B181B00054}" presName="rect2" presStyleLbl="node1" presStyleIdx="0" presStyleCnt="3">
        <dgm:presLayoutVars>
          <dgm:bulletEnabled val="1"/>
        </dgm:presLayoutVars>
      </dgm:prSet>
      <dgm:spPr/>
    </dgm:pt>
    <dgm:pt modelId="{2E3424A4-E638-4C42-A1F4-5D8103C42697}" type="pres">
      <dgm:prSet presAssocID="{4D59BE37-1048-4E3B-9A03-28B181B00054}" presName="rect1" presStyleLbl="lnNode1" presStyleIdx="0" presStyleCnt="3" custScaleX="56448" custScaleY="5644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Flor"/>
        </a:ext>
      </dgm:extLst>
    </dgm:pt>
    <dgm:pt modelId="{9BFD3786-5EF2-4BED-8E6D-1EE628564F3E}" type="pres">
      <dgm:prSet presAssocID="{F0760C49-75D2-43DE-8FAC-4B22751C2C6D}" presName="sibTrans" presStyleCnt="0"/>
      <dgm:spPr/>
    </dgm:pt>
    <dgm:pt modelId="{C5E40679-9281-4BA6-854F-F1238DBAF036}" type="pres">
      <dgm:prSet presAssocID="{1515EF7B-2C9C-49A3-BBA0-B5AE6A6A0AEC}" presName="comp" presStyleCnt="0"/>
      <dgm:spPr/>
    </dgm:pt>
    <dgm:pt modelId="{E4753716-2DB6-40C7-96D7-A855B362D0E5}" type="pres">
      <dgm:prSet presAssocID="{1515EF7B-2C9C-49A3-BBA0-B5AE6A6A0AEC}" presName="rect2" presStyleLbl="node1" presStyleIdx="1" presStyleCnt="3">
        <dgm:presLayoutVars>
          <dgm:bulletEnabled val="1"/>
        </dgm:presLayoutVars>
      </dgm:prSet>
      <dgm:spPr/>
    </dgm:pt>
    <dgm:pt modelId="{0ADC6A4A-C5D3-4FAF-B3F8-27C504A347B6}" type="pres">
      <dgm:prSet presAssocID="{1515EF7B-2C9C-49A3-BBA0-B5AE6A6A0AEC}" presName="rect1" presStyleLbl="lnNode1" presStyleIdx="1" presStyleCnt="3" custScaleX="68302" custScaleY="7513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Vaca"/>
        </a:ext>
      </dgm:extLst>
    </dgm:pt>
    <dgm:pt modelId="{E9B36F03-3953-4DB1-B27D-B2F4F617D570}" type="pres">
      <dgm:prSet presAssocID="{E29D28EB-5627-4DB7-BEFA-6050AE860EB0}" presName="sibTrans" presStyleCnt="0"/>
      <dgm:spPr/>
    </dgm:pt>
    <dgm:pt modelId="{EC4C1F48-207E-4B51-953A-EDD47B88840F}" type="pres">
      <dgm:prSet presAssocID="{8A0F36F2-02DA-494B-9079-C032B46E4640}" presName="comp" presStyleCnt="0"/>
      <dgm:spPr/>
    </dgm:pt>
    <dgm:pt modelId="{9576B3C3-C74A-49C0-8799-FB902C33059C}" type="pres">
      <dgm:prSet presAssocID="{8A0F36F2-02DA-494B-9079-C032B46E4640}" presName="rect2" presStyleLbl="node1" presStyleIdx="2" presStyleCnt="3">
        <dgm:presLayoutVars>
          <dgm:bulletEnabled val="1"/>
        </dgm:presLayoutVars>
      </dgm:prSet>
      <dgm:spPr/>
    </dgm:pt>
    <dgm:pt modelId="{F6B90D6C-AA79-482C-96B6-5FF72D8C13AA}" type="pres">
      <dgm:prSet presAssocID="{8A0F36F2-02DA-494B-9079-C032B46E4640}" presName="rect1" presStyleLbl="lnNode1" presStyleIdx="2" presStyleCnt="3" custScaleX="56934" custScaleY="5693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Bocadillo de pensamiento"/>
        </a:ext>
      </dgm:extLst>
    </dgm:pt>
  </dgm:ptLst>
  <dgm:cxnLst>
    <dgm:cxn modelId="{804F6503-40DF-45D4-876D-F5A51B3A0AEE}" type="presOf" srcId="{8A0F36F2-02DA-494B-9079-C032B46E4640}" destId="{9576B3C3-C74A-49C0-8799-FB902C33059C}" srcOrd="0" destOrd="0" presId="urn:microsoft.com/office/officeart/2008/layout/AlternatingPictureBlocks"/>
    <dgm:cxn modelId="{33D7EF28-3858-41FF-9F4E-C937302D3849}" srcId="{E88BB1E1-6ADE-4F9B-B65B-8DD18054470E}" destId="{1515EF7B-2C9C-49A3-BBA0-B5AE6A6A0AEC}" srcOrd="1" destOrd="0" parTransId="{ADA824EA-AA4F-498B-9C6B-C19591C84F78}" sibTransId="{E29D28EB-5627-4DB7-BEFA-6050AE860EB0}"/>
    <dgm:cxn modelId="{98E5A33B-7C71-4C62-ACCF-BA056E570DB4}" type="presOf" srcId="{E88BB1E1-6ADE-4F9B-B65B-8DD18054470E}" destId="{66731480-6AC9-432E-81B4-0B232343FBD0}" srcOrd="0" destOrd="0" presId="urn:microsoft.com/office/officeart/2008/layout/AlternatingPictureBlocks"/>
    <dgm:cxn modelId="{48BFCE4D-6A44-4B35-B997-5BB00F0A824B}" srcId="{E88BB1E1-6ADE-4F9B-B65B-8DD18054470E}" destId="{8A0F36F2-02DA-494B-9079-C032B46E4640}" srcOrd="2" destOrd="0" parTransId="{9B059324-3732-4610-AB51-865687ECC6FD}" sibTransId="{36152F65-8662-4F33-81A4-D76F403C1EB0}"/>
    <dgm:cxn modelId="{BF3D7572-3F06-445A-B5EA-0E2C6CAEAD97}" type="presOf" srcId="{1515EF7B-2C9C-49A3-BBA0-B5AE6A6A0AEC}" destId="{E4753716-2DB6-40C7-96D7-A855B362D0E5}" srcOrd="0" destOrd="0" presId="urn:microsoft.com/office/officeart/2008/layout/AlternatingPictureBlocks"/>
    <dgm:cxn modelId="{F841DF95-F58D-4638-A53E-1263FE604EDF}" srcId="{E88BB1E1-6ADE-4F9B-B65B-8DD18054470E}" destId="{4D59BE37-1048-4E3B-9A03-28B181B00054}" srcOrd="0" destOrd="0" parTransId="{3E9FF72A-0C51-40F2-B891-1839FAB2E3D5}" sibTransId="{F0760C49-75D2-43DE-8FAC-4B22751C2C6D}"/>
    <dgm:cxn modelId="{0B6196E3-34B3-47B2-80AA-231420A4C721}" type="presOf" srcId="{4D59BE37-1048-4E3B-9A03-28B181B00054}" destId="{AC4AC435-F333-4300-B13F-9017DF9E6CDF}" srcOrd="0" destOrd="0" presId="urn:microsoft.com/office/officeart/2008/layout/AlternatingPictureBlocks"/>
    <dgm:cxn modelId="{EF0314E9-C1DC-4CB1-9EC4-7219F87B8B53}" type="presParOf" srcId="{66731480-6AC9-432E-81B4-0B232343FBD0}" destId="{EE61FA9E-7DA9-4F14-8633-164500BC70B6}" srcOrd="0" destOrd="0" presId="urn:microsoft.com/office/officeart/2008/layout/AlternatingPictureBlocks"/>
    <dgm:cxn modelId="{E638026F-8116-4E8A-B51F-E86A0B7A4252}" type="presParOf" srcId="{EE61FA9E-7DA9-4F14-8633-164500BC70B6}" destId="{AC4AC435-F333-4300-B13F-9017DF9E6CDF}" srcOrd="0" destOrd="0" presId="urn:microsoft.com/office/officeart/2008/layout/AlternatingPictureBlocks"/>
    <dgm:cxn modelId="{4631B008-1305-4BE2-937D-2C863389B692}" type="presParOf" srcId="{EE61FA9E-7DA9-4F14-8633-164500BC70B6}" destId="{2E3424A4-E638-4C42-A1F4-5D8103C42697}" srcOrd="1" destOrd="0" presId="urn:microsoft.com/office/officeart/2008/layout/AlternatingPictureBlocks"/>
    <dgm:cxn modelId="{E6088389-F1C5-4502-9600-BA78A716B17E}" type="presParOf" srcId="{66731480-6AC9-432E-81B4-0B232343FBD0}" destId="{9BFD3786-5EF2-4BED-8E6D-1EE628564F3E}" srcOrd="1" destOrd="0" presId="urn:microsoft.com/office/officeart/2008/layout/AlternatingPictureBlocks"/>
    <dgm:cxn modelId="{F9ED0349-B511-4C5F-9D29-AAB3E8118394}" type="presParOf" srcId="{66731480-6AC9-432E-81B4-0B232343FBD0}" destId="{C5E40679-9281-4BA6-854F-F1238DBAF036}" srcOrd="2" destOrd="0" presId="urn:microsoft.com/office/officeart/2008/layout/AlternatingPictureBlocks"/>
    <dgm:cxn modelId="{A109914E-C4BD-4D6A-935D-46B03759DEBA}" type="presParOf" srcId="{C5E40679-9281-4BA6-854F-F1238DBAF036}" destId="{E4753716-2DB6-40C7-96D7-A855B362D0E5}" srcOrd="0" destOrd="0" presId="urn:microsoft.com/office/officeart/2008/layout/AlternatingPictureBlocks"/>
    <dgm:cxn modelId="{842C08C7-08F4-46C6-A084-1DD7B3F7D552}" type="presParOf" srcId="{C5E40679-9281-4BA6-854F-F1238DBAF036}" destId="{0ADC6A4A-C5D3-4FAF-B3F8-27C504A347B6}" srcOrd="1" destOrd="0" presId="urn:microsoft.com/office/officeart/2008/layout/AlternatingPictureBlocks"/>
    <dgm:cxn modelId="{EAD6546C-8BCE-4887-8EB8-2259B501C727}" type="presParOf" srcId="{66731480-6AC9-432E-81B4-0B232343FBD0}" destId="{E9B36F03-3953-4DB1-B27D-B2F4F617D570}" srcOrd="3" destOrd="0" presId="urn:microsoft.com/office/officeart/2008/layout/AlternatingPictureBlocks"/>
    <dgm:cxn modelId="{0D3CE4AF-B2D7-4038-A53F-616997C9BDA8}" type="presParOf" srcId="{66731480-6AC9-432E-81B4-0B232343FBD0}" destId="{EC4C1F48-207E-4B51-953A-EDD47B88840F}" srcOrd="4" destOrd="0" presId="urn:microsoft.com/office/officeart/2008/layout/AlternatingPictureBlocks"/>
    <dgm:cxn modelId="{D9AE63D5-7790-4DA7-AF12-215D4D9D9FC6}" type="presParOf" srcId="{EC4C1F48-207E-4B51-953A-EDD47B88840F}" destId="{9576B3C3-C74A-49C0-8799-FB902C33059C}" srcOrd="0" destOrd="0" presId="urn:microsoft.com/office/officeart/2008/layout/AlternatingPictureBlocks"/>
    <dgm:cxn modelId="{5BBE7414-A52A-478E-BE89-8A517A0DA278}" type="presParOf" srcId="{EC4C1F48-207E-4B51-953A-EDD47B88840F}" destId="{F6B90D6C-AA79-482C-96B6-5FF72D8C13A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BD9D8-2807-42AC-B9FB-E8153A6F3B95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DCB54658-9057-4137-8083-9E337D433649}">
      <dgm:prSet phldrT="[Texto]" custT="1"/>
      <dgm:spPr/>
      <dgm:t>
        <a:bodyPr/>
        <a:lstStyle/>
        <a:p>
          <a:r>
            <a:rPr lang="es-MX" sz="2000" dirty="0" err="1"/>
            <a:t>Biodiversity</a:t>
          </a:r>
          <a:endParaRPr lang="es-CO" sz="2000" dirty="0"/>
        </a:p>
      </dgm:t>
    </dgm:pt>
    <dgm:pt modelId="{517732FF-4185-4682-87F3-9D5CCCEF4A9D}" type="parTrans" cxnId="{13207E0C-1B0E-4716-ACD5-3E91A57399E9}">
      <dgm:prSet/>
      <dgm:spPr/>
      <dgm:t>
        <a:bodyPr/>
        <a:lstStyle/>
        <a:p>
          <a:endParaRPr lang="es-CO" sz="3200"/>
        </a:p>
      </dgm:t>
    </dgm:pt>
    <dgm:pt modelId="{402734B7-EC8E-44A6-BCE0-0A77130C6DD4}" type="sibTrans" cxnId="{13207E0C-1B0E-4716-ACD5-3E91A57399E9}">
      <dgm:prSet/>
      <dgm:spPr/>
      <dgm:t>
        <a:bodyPr/>
        <a:lstStyle/>
        <a:p>
          <a:endParaRPr lang="es-CO" sz="3200"/>
        </a:p>
      </dgm:t>
    </dgm:pt>
    <dgm:pt modelId="{006587A0-FE0C-464A-86B9-9B960BCBFCFD}">
      <dgm:prSet phldrT="[Texto]" custT="1"/>
      <dgm:spPr/>
      <dgm:t>
        <a:bodyPr/>
        <a:lstStyle/>
        <a:p>
          <a:pPr>
            <a:buClr>
              <a:schemeClr val="bg2">
                <a:lumMod val="65000"/>
              </a:schemeClr>
            </a:buClr>
            <a:buFont typeface="Wingdings" panose="05000000000000000000" pitchFamily="2" charset="2"/>
            <a:buChar char="Ø"/>
          </a:pPr>
          <a:r>
            <a:rPr lang="it-IT" sz="1000" dirty="0">
              <a:latin typeface="Trebuchet MS" panose="020B0603020202020204" pitchFamily="34" charset="0"/>
            </a:rPr>
            <a:t>Agrindustry/Agrifood: Focus on </a:t>
          </a:r>
          <a:r>
            <a:rPr lang="it-IT" sz="1000" b="1" dirty="0">
              <a:latin typeface="Trebuchet MS" panose="020B0603020202020204" pitchFamily="34" charset="0"/>
            </a:rPr>
            <a:t>DAIRY and Gastronomy</a:t>
          </a:r>
          <a:endParaRPr lang="es-CO" sz="1000" dirty="0"/>
        </a:p>
      </dgm:t>
    </dgm:pt>
    <dgm:pt modelId="{096F3165-CF9B-4193-B7C5-ECBE7E887869}" type="parTrans" cxnId="{F399565F-7327-4D1C-8680-5004F49BFBBC}">
      <dgm:prSet/>
      <dgm:spPr/>
      <dgm:t>
        <a:bodyPr/>
        <a:lstStyle/>
        <a:p>
          <a:endParaRPr lang="es-CO" sz="3200"/>
        </a:p>
      </dgm:t>
    </dgm:pt>
    <dgm:pt modelId="{1E898270-37A8-479A-A9FD-C392391354C9}" type="sibTrans" cxnId="{F399565F-7327-4D1C-8680-5004F49BFBBC}">
      <dgm:prSet/>
      <dgm:spPr/>
      <dgm:t>
        <a:bodyPr/>
        <a:lstStyle/>
        <a:p>
          <a:endParaRPr lang="es-CO" sz="3200"/>
        </a:p>
      </dgm:t>
    </dgm:pt>
    <dgm:pt modelId="{3F06C6C6-EF81-4D77-8033-A814869E4DED}">
      <dgm:prSet custT="1"/>
      <dgm:spPr/>
      <dgm:t>
        <a:bodyPr/>
        <a:lstStyle/>
        <a:p>
          <a:r>
            <a:rPr lang="it-IT" sz="1000" dirty="0">
              <a:latin typeface="Trebuchet MS" panose="020B0603020202020204" pitchFamily="34" charset="0"/>
            </a:rPr>
            <a:t>Energy and new materials </a:t>
          </a:r>
        </a:p>
      </dgm:t>
    </dgm:pt>
    <dgm:pt modelId="{641D3D0F-A111-4F84-AF44-9CA5C61D16EE}" type="parTrans" cxnId="{79C97539-951B-44B8-88A0-265D3AE43351}">
      <dgm:prSet/>
      <dgm:spPr/>
      <dgm:t>
        <a:bodyPr/>
        <a:lstStyle/>
        <a:p>
          <a:endParaRPr lang="es-CO" sz="3200"/>
        </a:p>
      </dgm:t>
    </dgm:pt>
    <dgm:pt modelId="{694BC1FE-2447-4985-A876-C82EC8E4215E}" type="sibTrans" cxnId="{79C97539-951B-44B8-88A0-265D3AE43351}">
      <dgm:prSet/>
      <dgm:spPr/>
      <dgm:t>
        <a:bodyPr/>
        <a:lstStyle/>
        <a:p>
          <a:endParaRPr lang="es-CO" sz="3200"/>
        </a:p>
      </dgm:t>
    </dgm:pt>
    <dgm:pt modelId="{497C285C-6863-4B2E-89AB-02B242F6B4EE}">
      <dgm:prSet phldrT="[Texto]" custT="1"/>
      <dgm:spPr/>
      <dgm:t>
        <a:bodyPr/>
        <a:lstStyle/>
        <a:p>
          <a:pPr>
            <a:buClr>
              <a:schemeClr val="bg2">
                <a:lumMod val="65000"/>
              </a:schemeClr>
            </a:buClr>
            <a:buFont typeface="Wingdings" panose="05000000000000000000" pitchFamily="2" charset="2"/>
            <a:buChar char="Ø"/>
          </a:pPr>
          <a:r>
            <a:rPr lang="en-US" sz="1000" dirty="0">
              <a:latin typeface="Trebuchet MS" panose="020B0603020202020204" pitchFamily="34" charset="0"/>
            </a:rPr>
            <a:t>Buffalo chain: processing meat and milk</a:t>
          </a:r>
          <a:endParaRPr lang="es-CO" sz="1000" dirty="0"/>
        </a:p>
      </dgm:t>
    </dgm:pt>
    <dgm:pt modelId="{A146636A-CBCB-4D4E-B2A7-19ECD3C6FAA9}" type="parTrans" cxnId="{D4D4DB50-C8A5-4E9F-B77B-D39E06BA8E99}">
      <dgm:prSet/>
      <dgm:spPr/>
      <dgm:t>
        <a:bodyPr/>
        <a:lstStyle/>
        <a:p>
          <a:endParaRPr lang="es-CO" sz="3200"/>
        </a:p>
      </dgm:t>
    </dgm:pt>
    <dgm:pt modelId="{47D263C5-FDCA-4F02-BBBF-A0E16A94EFBE}" type="sibTrans" cxnId="{D4D4DB50-C8A5-4E9F-B77B-D39E06BA8E99}">
      <dgm:prSet/>
      <dgm:spPr/>
      <dgm:t>
        <a:bodyPr/>
        <a:lstStyle/>
        <a:p>
          <a:endParaRPr lang="es-CO" sz="3200"/>
        </a:p>
      </dgm:t>
    </dgm:pt>
    <dgm:pt modelId="{C710A8E6-D87C-444C-A81A-21AC3419B2C1}">
      <dgm:prSet phldrT="[Texto]" custT="1"/>
      <dgm:spPr/>
      <dgm:t>
        <a:bodyPr/>
        <a:lstStyle/>
        <a:p>
          <a:pPr>
            <a:buClr>
              <a:schemeClr val="bg2">
                <a:lumMod val="65000"/>
              </a:schemeClr>
            </a:buClr>
            <a:buFont typeface="Wingdings" panose="05000000000000000000" pitchFamily="2" charset="2"/>
            <a:buChar char="Ø"/>
          </a:pPr>
          <a:r>
            <a:rPr lang="it-IT" sz="1000" dirty="0">
              <a:latin typeface="Trebuchet MS" panose="020B0603020202020204" pitchFamily="34" charset="0"/>
            </a:rPr>
            <a:t>Life sciences: new tech. for health, pharma, cosmetics.</a:t>
          </a:r>
          <a:endParaRPr lang="es-CO" sz="1000" dirty="0"/>
        </a:p>
      </dgm:t>
    </dgm:pt>
    <dgm:pt modelId="{E445D233-1803-4DA4-8A18-5B00B4E970B4}" type="parTrans" cxnId="{FFD9EBB1-D23A-4ACD-95EF-3FF50F4E5E36}">
      <dgm:prSet/>
      <dgm:spPr/>
      <dgm:t>
        <a:bodyPr/>
        <a:lstStyle/>
        <a:p>
          <a:endParaRPr lang="es-CO" sz="3200"/>
        </a:p>
      </dgm:t>
    </dgm:pt>
    <dgm:pt modelId="{CF7E4C57-0897-410F-AE8A-A93B06284420}" type="sibTrans" cxnId="{FFD9EBB1-D23A-4ACD-95EF-3FF50F4E5E36}">
      <dgm:prSet/>
      <dgm:spPr/>
      <dgm:t>
        <a:bodyPr/>
        <a:lstStyle/>
        <a:p>
          <a:endParaRPr lang="es-CO" sz="3200"/>
        </a:p>
      </dgm:t>
    </dgm:pt>
    <dgm:pt modelId="{7555BAC5-EE6E-4AEB-96A6-4CEA444AF892}" type="pres">
      <dgm:prSet presAssocID="{1A2BD9D8-2807-42AC-B9FB-E8153A6F3B95}" presName="composite" presStyleCnt="0">
        <dgm:presLayoutVars>
          <dgm:chMax val="1"/>
          <dgm:dir/>
          <dgm:resizeHandles val="exact"/>
        </dgm:presLayoutVars>
      </dgm:prSet>
      <dgm:spPr/>
    </dgm:pt>
    <dgm:pt modelId="{6DEEBCBD-5EC3-4E5F-B979-091A0249E964}" type="pres">
      <dgm:prSet presAssocID="{1A2BD9D8-2807-42AC-B9FB-E8153A6F3B95}" presName="radial" presStyleCnt="0">
        <dgm:presLayoutVars>
          <dgm:animLvl val="ctr"/>
        </dgm:presLayoutVars>
      </dgm:prSet>
      <dgm:spPr/>
    </dgm:pt>
    <dgm:pt modelId="{5CEC968C-C640-4560-A100-87D86595D1E2}" type="pres">
      <dgm:prSet presAssocID="{DCB54658-9057-4137-8083-9E337D433649}" presName="centerShape" presStyleLbl="vennNode1" presStyleIdx="0" presStyleCnt="5" custScaleX="91372" custScaleY="90141"/>
      <dgm:spPr/>
    </dgm:pt>
    <dgm:pt modelId="{EA6C17D1-49A1-4EF2-8521-232FE815513C}" type="pres">
      <dgm:prSet presAssocID="{006587A0-FE0C-464A-86B9-9B960BCBFCFD}" presName="node" presStyleLbl="vennNode1" presStyleIdx="1" presStyleCnt="5">
        <dgm:presLayoutVars>
          <dgm:bulletEnabled val="1"/>
        </dgm:presLayoutVars>
      </dgm:prSet>
      <dgm:spPr/>
    </dgm:pt>
    <dgm:pt modelId="{F4E53C2D-F831-4277-AF9E-173A34DE826B}" type="pres">
      <dgm:prSet presAssocID="{497C285C-6863-4B2E-89AB-02B242F6B4EE}" presName="node" presStyleLbl="vennNode1" presStyleIdx="2" presStyleCnt="5">
        <dgm:presLayoutVars>
          <dgm:bulletEnabled val="1"/>
        </dgm:presLayoutVars>
      </dgm:prSet>
      <dgm:spPr/>
    </dgm:pt>
    <dgm:pt modelId="{909CB250-845B-49FD-B259-5EF5CD5B3553}" type="pres">
      <dgm:prSet presAssocID="{C710A8E6-D87C-444C-A81A-21AC3419B2C1}" presName="node" presStyleLbl="vennNode1" presStyleIdx="3" presStyleCnt="5">
        <dgm:presLayoutVars>
          <dgm:bulletEnabled val="1"/>
        </dgm:presLayoutVars>
      </dgm:prSet>
      <dgm:spPr/>
    </dgm:pt>
    <dgm:pt modelId="{1421D646-07AD-4855-AD88-36699A381999}" type="pres">
      <dgm:prSet presAssocID="{3F06C6C6-EF81-4D77-8033-A814869E4DED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13207E0C-1B0E-4716-ACD5-3E91A57399E9}" srcId="{1A2BD9D8-2807-42AC-B9FB-E8153A6F3B95}" destId="{DCB54658-9057-4137-8083-9E337D433649}" srcOrd="0" destOrd="0" parTransId="{517732FF-4185-4682-87F3-9D5CCCEF4A9D}" sibTransId="{402734B7-EC8E-44A6-BCE0-0A77130C6DD4}"/>
    <dgm:cxn modelId="{2C61FF15-69C0-427D-A089-9B299EB1AA91}" type="presOf" srcId="{006587A0-FE0C-464A-86B9-9B960BCBFCFD}" destId="{EA6C17D1-49A1-4EF2-8521-232FE815513C}" srcOrd="0" destOrd="0" presId="urn:microsoft.com/office/officeart/2005/8/layout/radial3"/>
    <dgm:cxn modelId="{79C97539-951B-44B8-88A0-265D3AE43351}" srcId="{DCB54658-9057-4137-8083-9E337D433649}" destId="{3F06C6C6-EF81-4D77-8033-A814869E4DED}" srcOrd="3" destOrd="0" parTransId="{641D3D0F-A111-4F84-AF44-9CA5C61D16EE}" sibTransId="{694BC1FE-2447-4985-A876-C82EC8E4215E}"/>
    <dgm:cxn modelId="{F399565F-7327-4D1C-8680-5004F49BFBBC}" srcId="{DCB54658-9057-4137-8083-9E337D433649}" destId="{006587A0-FE0C-464A-86B9-9B960BCBFCFD}" srcOrd="0" destOrd="0" parTransId="{096F3165-CF9B-4193-B7C5-ECBE7E887869}" sibTransId="{1E898270-37A8-479A-A9FD-C392391354C9}"/>
    <dgm:cxn modelId="{D4D4DB50-C8A5-4E9F-B77B-D39E06BA8E99}" srcId="{DCB54658-9057-4137-8083-9E337D433649}" destId="{497C285C-6863-4B2E-89AB-02B242F6B4EE}" srcOrd="1" destOrd="0" parTransId="{A146636A-CBCB-4D4E-B2A7-19ECD3C6FAA9}" sibTransId="{47D263C5-FDCA-4F02-BBBF-A0E16A94EFBE}"/>
    <dgm:cxn modelId="{951CD258-E151-42A0-989C-E0A846DAC2A4}" type="presOf" srcId="{C710A8E6-D87C-444C-A81A-21AC3419B2C1}" destId="{909CB250-845B-49FD-B259-5EF5CD5B3553}" srcOrd="0" destOrd="0" presId="urn:microsoft.com/office/officeart/2005/8/layout/radial3"/>
    <dgm:cxn modelId="{2907ADAE-8C4B-439E-A451-63532F46365F}" type="presOf" srcId="{DCB54658-9057-4137-8083-9E337D433649}" destId="{5CEC968C-C640-4560-A100-87D86595D1E2}" srcOrd="0" destOrd="0" presId="urn:microsoft.com/office/officeart/2005/8/layout/radial3"/>
    <dgm:cxn modelId="{FFD9EBB1-D23A-4ACD-95EF-3FF50F4E5E36}" srcId="{DCB54658-9057-4137-8083-9E337D433649}" destId="{C710A8E6-D87C-444C-A81A-21AC3419B2C1}" srcOrd="2" destOrd="0" parTransId="{E445D233-1803-4DA4-8A18-5B00B4E970B4}" sibTransId="{CF7E4C57-0897-410F-AE8A-A93B06284420}"/>
    <dgm:cxn modelId="{28EAD2C1-77D5-4AEF-86CA-F525C73CAF2E}" type="presOf" srcId="{497C285C-6863-4B2E-89AB-02B242F6B4EE}" destId="{F4E53C2D-F831-4277-AF9E-173A34DE826B}" srcOrd="0" destOrd="0" presId="urn:microsoft.com/office/officeart/2005/8/layout/radial3"/>
    <dgm:cxn modelId="{0BC065F9-7673-4A99-BFFA-0C978AD034B4}" type="presOf" srcId="{3F06C6C6-EF81-4D77-8033-A814869E4DED}" destId="{1421D646-07AD-4855-AD88-36699A381999}" srcOrd="0" destOrd="0" presId="urn:microsoft.com/office/officeart/2005/8/layout/radial3"/>
    <dgm:cxn modelId="{4ABCB3FE-86B8-47C0-9A37-2AE7545FD4E7}" type="presOf" srcId="{1A2BD9D8-2807-42AC-B9FB-E8153A6F3B95}" destId="{7555BAC5-EE6E-4AEB-96A6-4CEA444AF892}" srcOrd="0" destOrd="0" presId="urn:microsoft.com/office/officeart/2005/8/layout/radial3"/>
    <dgm:cxn modelId="{EB5C9FC1-0860-44C8-BE70-EA7C7DB2725B}" type="presParOf" srcId="{7555BAC5-EE6E-4AEB-96A6-4CEA444AF892}" destId="{6DEEBCBD-5EC3-4E5F-B979-091A0249E964}" srcOrd="0" destOrd="0" presId="urn:microsoft.com/office/officeart/2005/8/layout/radial3"/>
    <dgm:cxn modelId="{18EA91A5-E981-49C5-AE7C-4FE5F0F936A7}" type="presParOf" srcId="{6DEEBCBD-5EC3-4E5F-B979-091A0249E964}" destId="{5CEC968C-C640-4560-A100-87D86595D1E2}" srcOrd="0" destOrd="0" presId="urn:microsoft.com/office/officeart/2005/8/layout/radial3"/>
    <dgm:cxn modelId="{E99135CB-253B-40E3-A0AB-038E504DDA74}" type="presParOf" srcId="{6DEEBCBD-5EC3-4E5F-B979-091A0249E964}" destId="{EA6C17D1-49A1-4EF2-8521-232FE815513C}" srcOrd="1" destOrd="0" presId="urn:microsoft.com/office/officeart/2005/8/layout/radial3"/>
    <dgm:cxn modelId="{B44F420F-E97D-4EF7-8B1E-65AFF94C7B58}" type="presParOf" srcId="{6DEEBCBD-5EC3-4E5F-B979-091A0249E964}" destId="{F4E53C2D-F831-4277-AF9E-173A34DE826B}" srcOrd="2" destOrd="0" presId="urn:microsoft.com/office/officeart/2005/8/layout/radial3"/>
    <dgm:cxn modelId="{FD5A51D0-446F-4ACA-9C8E-A3F1F11F56DD}" type="presParOf" srcId="{6DEEBCBD-5EC3-4E5F-B979-091A0249E964}" destId="{909CB250-845B-49FD-B259-5EF5CD5B3553}" srcOrd="3" destOrd="0" presId="urn:microsoft.com/office/officeart/2005/8/layout/radial3"/>
    <dgm:cxn modelId="{0212824D-0B40-4389-ADA1-087912B7E1C1}" type="presParOf" srcId="{6DEEBCBD-5EC3-4E5F-B979-091A0249E964}" destId="{1421D646-07AD-4855-AD88-36699A38199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AC435-F333-4300-B13F-9017DF9E6CDF}">
      <dsp:nvSpPr>
        <dsp:cNvPr id="0" name=""/>
        <dsp:cNvSpPr/>
      </dsp:nvSpPr>
      <dsp:spPr>
        <a:xfrm>
          <a:off x="1348545" y="61"/>
          <a:ext cx="1715509" cy="775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 err="1"/>
            <a:t>Life</a:t>
          </a:r>
          <a:r>
            <a:rPr lang="es-MX" sz="2100" kern="1200" dirty="0"/>
            <a:t> </a:t>
          </a:r>
          <a:r>
            <a:rPr lang="es-MX" sz="2100" kern="1200" dirty="0" err="1"/>
            <a:t>Sciences</a:t>
          </a:r>
          <a:endParaRPr lang="es-CO" sz="2100" kern="1200" dirty="0"/>
        </a:p>
      </dsp:txBody>
      <dsp:txXfrm>
        <a:off x="1348545" y="61"/>
        <a:ext cx="1715509" cy="775897"/>
      </dsp:txXfrm>
    </dsp:sp>
    <dsp:sp modelId="{2E3424A4-E638-4C42-A1F4-5D8103C42697}">
      <dsp:nvSpPr>
        <dsp:cNvPr id="0" name=""/>
        <dsp:cNvSpPr/>
      </dsp:nvSpPr>
      <dsp:spPr>
        <a:xfrm>
          <a:off x="670863" y="169017"/>
          <a:ext cx="433598" cy="437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53716-2DB6-40C7-96D7-A855B362D0E5}">
      <dsp:nvSpPr>
        <dsp:cNvPr id="0" name=""/>
        <dsp:cNvSpPr/>
      </dsp:nvSpPr>
      <dsp:spPr>
        <a:xfrm>
          <a:off x="648099" y="903982"/>
          <a:ext cx="1715509" cy="775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 err="1"/>
            <a:t>Agrifoods</a:t>
          </a:r>
          <a:r>
            <a:rPr lang="es-MX" sz="2100" kern="1200" dirty="0"/>
            <a:t> - </a:t>
          </a:r>
          <a:r>
            <a:rPr lang="es-MX" sz="2100" kern="1200" dirty="0" err="1"/>
            <a:t>Dairy</a:t>
          </a:r>
          <a:endParaRPr lang="es-CO" sz="2100" kern="1200" dirty="0"/>
        </a:p>
      </dsp:txBody>
      <dsp:txXfrm>
        <a:off x="648099" y="903982"/>
        <a:ext cx="1715509" cy="775897"/>
      </dsp:txXfrm>
    </dsp:sp>
    <dsp:sp modelId="{0ADC6A4A-C5D3-4FAF-B3F8-27C504A347B6}">
      <dsp:nvSpPr>
        <dsp:cNvPr id="0" name=""/>
        <dsp:cNvSpPr/>
      </dsp:nvSpPr>
      <dsp:spPr>
        <a:xfrm>
          <a:off x="2562164" y="1000457"/>
          <a:ext cx="524653" cy="5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6B3C3-C74A-49C0-8799-FB902C33059C}">
      <dsp:nvSpPr>
        <dsp:cNvPr id="0" name=""/>
        <dsp:cNvSpPr/>
      </dsp:nvSpPr>
      <dsp:spPr>
        <a:xfrm>
          <a:off x="1349478" y="1807902"/>
          <a:ext cx="1715509" cy="775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 err="1"/>
            <a:t>Creative</a:t>
          </a:r>
          <a:r>
            <a:rPr lang="es-MX" sz="2100" kern="1200" dirty="0"/>
            <a:t> Industries</a:t>
          </a:r>
          <a:endParaRPr lang="es-CO" sz="2100" kern="1200" dirty="0"/>
        </a:p>
      </dsp:txBody>
      <dsp:txXfrm>
        <a:off x="1349478" y="1807902"/>
        <a:ext cx="1715509" cy="775897"/>
      </dsp:txXfrm>
    </dsp:sp>
    <dsp:sp modelId="{F6B90D6C-AA79-482C-96B6-5FF72D8C13AA}">
      <dsp:nvSpPr>
        <dsp:cNvPr id="0" name=""/>
        <dsp:cNvSpPr/>
      </dsp:nvSpPr>
      <dsp:spPr>
        <a:xfrm>
          <a:off x="669929" y="1974976"/>
          <a:ext cx="437331" cy="4417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968C-C640-4560-A100-87D86595D1E2}">
      <dsp:nvSpPr>
        <dsp:cNvPr id="0" name=""/>
        <dsp:cNvSpPr/>
      </dsp:nvSpPr>
      <dsp:spPr>
        <a:xfrm>
          <a:off x="3159079" y="986897"/>
          <a:ext cx="2000755" cy="1973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/>
            <a:t>Biodiversity</a:t>
          </a:r>
          <a:endParaRPr lang="es-CO" sz="2000" kern="1200" dirty="0"/>
        </a:p>
      </dsp:txBody>
      <dsp:txXfrm>
        <a:off x="3452083" y="1275953"/>
        <a:ext cx="1414747" cy="1395688"/>
      </dsp:txXfrm>
    </dsp:sp>
    <dsp:sp modelId="{EA6C17D1-49A1-4EF2-8521-232FE815513C}">
      <dsp:nvSpPr>
        <dsp:cNvPr id="0" name=""/>
        <dsp:cNvSpPr/>
      </dsp:nvSpPr>
      <dsp:spPr>
        <a:xfrm>
          <a:off x="3612037" y="390"/>
          <a:ext cx="1094840" cy="1094840"/>
        </a:xfrm>
        <a:prstGeom prst="ellipse">
          <a:avLst/>
        </a:prstGeom>
        <a:solidFill>
          <a:schemeClr val="accent2">
            <a:alpha val="50000"/>
            <a:hueOff val="2521276"/>
            <a:satOff val="-15728"/>
            <a:lumOff val="-2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>
                <a:lumMod val="65000"/>
              </a:schemeClr>
            </a:buClr>
            <a:buFont typeface="Wingdings" panose="05000000000000000000" pitchFamily="2" charset="2"/>
            <a:buNone/>
          </a:pPr>
          <a:r>
            <a:rPr lang="it-IT" sz="1000" kern="1200" dirty="0">
              <a:latin typeface="Trebuchet MS" panose="020B0603020202020204" pitchFamily="34" charset="0"/>
            </a:rPr>
            <a:t>Agrindustry/Agrifood: Focus on </a:t>
          </a:r>
          <a:r>
            <a:rPr lang="it-IT" sz="1000" b="1" kern="1200" dirty="0">
              <a:latin typeface="Trebuchet MS" panose="020B0603020202020204" pitchFamily="34" charset="0"/>
            </a:rPr>
            <a:t>DAIRY and Gastronomy</a:t>
          </a:r>
          <a:endParaRPr lang="es-CO" sz="1000" kern="1200" dirty="0"/>
        </a:p>
      </dsp:txBody>
      <dsp:txXfrm>
        <a:off x="3772373" y="160726"/>
        <a:ext cx="774168" cy="774168"/>
      </dsp:txXfrm>
    </dsp:sp>
    <dsp:sp modelId="{F4E53C2D-F831-4277-AF9E-173A34DE826B}">
      <dsp:nvSpPr>
        <dsp:cNvPr id="0" name=""/>
        <dsp:cNvSpPr/>
      </dsp:nvSpPr>
      <dsp:spPr>
        <a:xfrm>
          <a:off x="5038023" y="1426377"/>
          <a:ext cx="1094840" cy="1094840"/>
        </a:xfrm>
        <a:prstGeom prst="ellipse">
          <a:avLst/>
        </a:prstGeom>
        <a:solidFill>
          <a:schemeClr val="accent2">
            <a:alpha val="50000"/>
            <a:hueOff val="5042552"/>
            <a:satOff val="-31455"/>
            <a:lumOff val="-42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>
                <a:lumMod val="65000"/>
              </a:schemeClr>
            </a:buClr>
            <a:buFont typeface="Wingdings" panose="05000000000000000000" pitchFamily="2" charset="2"/>
            <a:buNone/>
          </a:pPr>
          <a:r>
            <a:rPr lang="en-US" sz="1000" kern="1200" dirty="0">
              <a:latin typeface="Trebuchet MS" panose="020B0603020202020204" pitchFamily="34" charset="0"/>
            </a:rPr>
            <a:t>Buffalo chain: processing meat and milk</a:t>
          </a:r>
          <a:endParaRPr lang="es-CO" sz="1000" kern="1200" dirty="0"/>
        </a:p>
      </dsp:txBody>
      <dsp:txXfrm>
        <a:off x="5198359" y="1586713"/>
        <a:ext cx="774168" cy="774168"/>
      </dsp:txXfrm>
    </dsp:sp>
    <dsp:sp modelId="{909CB250-845B-49FD-B259-5EF5CD5B3553}">
      <dsp:nvSpPr>
        <dsp:cNvPr id="0" name=""/>
        <dsp:cNvSpPr/>
      </dsp:nvSpPr>
      <dsp:spPr>
        <a:xfrm>
          <a:off x="3612037" y="2852363"/>
          <a:ext cx="1094840" cy="1094840"/>
        </a:xfrm>
        <a:prstGeom prst="ellipse">
          <a:avLst/>
        </a:prstGeom>
        <a:solidFill>
          <a:schemeClr val="accent2">
            <a:alpha val="50000"/>
            <a:hueOff val="7563827"/>
            <a:satOff val="-47183"/>
            <a:lumOff val="-63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2">
                <a:lumMod val="65000"/>
              </a:schemeClr>
            </a:buClr>
            <a:buFont typeface="Wingdings" panose="05000000000000000000" pitchFamily="2" charset="2"/>
            <a:buNone/>
          </a:pPr>
          <a:r>
            <a:rPr lang="it-IT" sz="1000" kern="1200" dirty="0">
              <a:latin typeface="Trebuchet MS" panose="020B0603020202020204" pitchFamily="34" charset="0"/>
            </a:rPr>
            <a:t>Life sciences: new tech. for health, pharma, cosmetics.</a:t>
          </a:r>
          <a:endParaRPr lang="es-CO" sz="1000" kern="1200" dirty="0"/>
        </a:p>
      </dsp:txBody>
      <dsp:txXfrm>
        <a:off x="3772373" y="3012699"/>
        <a:ext cx="774168" cy="774168"/>
      </dsp:txXfrm>
    </dsp:sp>
    <dsp:sp modelId="{1421D646-07AD-4855-AD88-36699A381999}">
      <dsp:nvSpPr>
        <dsp:cNvPr id="0" name=""/>
        <dsp:cNvSpPr/>
      </dsp:nvSpPr>
      <dsp:spPr>
        <a:xfrm>
          <a:off x="2186050" y="1426377"/>
          <a:ext cx="1094840" cy="1094840"/>
        </a:xfrm>
        <a:prstGeom prst="ellipse">
          <a:avLst/>
        </a:prstGeom>
        <a:solidFill>
          <a:schemeClr val="accent2">
            <a:alpha val="50000"/>
            <a:hueOff val="10085103"/>
            <a:satOff val="-62911"/>
            <a:lumOff val="-8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Trebuchet MS" panose="020B0603020202020204" pitchFamily="34" charset="0"/>
            </a:rPr>
            <a:t>Energy and new materials </a:t>
          </a:r>
        </a:p>
      </dsp:txBody>
      <dsp:txXfrm>
        <a:off x="2346386" y="1586713"/>
        <a:ext cx="774168" cy="774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06DE-866D-FB40-A5DD-577CE3248D91}" type="datetimeFigureOut">
              <a:rPr lang="es-ES" smtClean="0"/>
              <a:pPr/>
              <a:t>09/10/2018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DF2F-4FD2-0849-9F65-960F7D88907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60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0164-9018-E84E-9281-A608450303FF}" type="datetimeFigureOut">
              <a:rPr lang="es-ES" smtClean="0"/>
              <a:pPr/>
              <a:t>09/10/2018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2C5D-5DEF-A342-ABFA-D59D2F6C23B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0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Carlo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41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Carlo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958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Carlo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622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778413" y="-12796838"/>
            <a:ext cx="24079201" cy="13546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1700"/>
            <a:ext cx="5329238" cy="4456113"/>
          </a:xfrm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it-IT" dirty="0">
                <a:latin typeface="Times New Roman" pitchFamily="18" charset="0"/>
              </a:rPr>
              <a:t>Carlo</a:t>
            </a:r>
          </a:p>
        </p:txBody>
      </p:sp>
    </p:spTree>
    <p:extLst>
      <p:ext uri="{BB962C8B-B14F-4D97-AF65-F5344CB8AC3E}">
        <p14:creationId xmlns:p14="http://schemas.microsoft.com/office/powerpoint/2010/main" val="1863463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Daniel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816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Daniel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14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16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Carlo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488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1035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16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Daniel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87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594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360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Carlo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955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Carlo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668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47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Daniel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13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Daniel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90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716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919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union-europea-esp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59" y="100477"/>
            <a:ext cx="775741" cy="826610"/>
          </a:xfrm>
          <a:prstGeom prst="rect">
            <a:avLst/>
          </a:prstGeom>
        </p:spPr>
      </p:pic>
      <p:pic>
        <p:nvPicPr>
          <p:cNvPr id="7" name="Imagen 6" descr="logo-iuc-es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175395"/>
            <a:ext cx="1691937" cy="676774"/>
          </a:xfrm>
          <a:prstGeom prst="rect">
            <a:avLst/>
          </a:prstGeom>
        </p:spPr>
      </p:pic>
      <p:sp>
        <p:nvSpPr>
          <p:cNvPr id="9" name="Rectángulo 8"/>
          <p:cNvSpPr>
            <a:spLocks/>
          </p:cNvSpPr>
          <p:nvPr userDrawn="1"/>
        </p:nvSpPr>
        <p:spPr>
          <a:xfrm>
            <a:off x="1659943" y="4590755"/>
            <a:ext cx="7484057" cy="5941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457200" y="3642579"/>
            <a:ext cx="8229600" cy="482556"/>
          </a:xfrm>
        </p:spPr>
        <p:txBody>
          <a:bodyPr/>
          <a:lstStyle>
            <a:lvl1pPr>
              <a:defRPr sz="3600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024" y="4213453"/>
            <a:ext cx="5451475" cy="291466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>
                <a:solidFill>
                  <a:srgbClr val="A0A4C5"/>
                </a:solidFill>
              </a:defRPr>
            </a:lvl1pPr>
          </a:lstStyle>
          <a:p>
            <a:pPr lvl="0"/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1105595" y="852170"/>
            <a:ext cx="554348" cy="244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2.pn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9943" y="4771876"/>
            <a:ext cx="2483106" cy="25680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361211" y="4807385"/>
            <a:ext cx="4008416" cy="161870"/>
          </a:xfrm>
        </p:spPr>
        <p:txBody>
          <a:bodyPr>
            <a:normAutofit/>
          </a:bodyPr>
          <a:lstStyle>
            <a:lvl1pPr algn="r">
              <a:defRPr sz="1100">
                <a:solidFill>
                  <a:srgbClr val="0A3B7D"/>
                </a:solidFill>
              </a:defRPr>
            </a:lvl1pPr>
          </a:lstStyle>
          <a:p>
            <a:pPr lvl="0"/>
            <a:r>
              <a:rPr lang="es-ES_tradnl" dirty="0"/>
              <a:t>Nombre y contacto</a:t>
            </a:r>
            <a:endParaRPr lang="es-ES" dirty="0"/>
          </a:p>
        </p:txBody>
      </p:sp>
      <p:pic>
        <p:nvPicPr>
          <p:cNvPr id="15" name="Imagen 14" descr="ilustracion_ciudad.eps"/>
          <p:cNvPicPr>
            <a:picLocks noChangeAspect="1"/>
          </p:cNvPicPr>
          <p:nvPr userDrawn="1"/>
        </p:nvPicPr>
        <p:blipFill>
          <a:blip r:embed="rId5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856"/>
            <a:ext cx="9144000" cy="2645229"/>
          </a:xfrm>
          <a:prstGeom prst="rect">
            <a:avLst/>
          </a:prstGeom>
        </p:spPr>
      </p:pic>
      <p:sp>
        <p:nvSpPr>
          <p:cNvPr id="10" name="Rectángulo 9"/>
          <p:cNvSpPr>
            <a:spLocks/>
          </p:cNvSpPr>
          <p:nvPr userDrawn="1"/>
        </p:nvSpPr>
        <p:spPr>
          <a:xfrm>
            <a:off x="0" y="3497399"/>
            <a:ext cx="7484057" cy="59417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867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" name="Marcador de gráfico 12"/>
          <p:cNvSpPr>
            <a:spLocks noGrp="1"/>
          </p:cNvSpPr>
          <p:nvPr>
            <p:ph type="chart" sz="quarter" idx="10"/>
          </p:nvPr>
        </p:nvSpPr>
        <p:spPr>
          <a:xfrm>
            <a:off x="465553" y="1752600"/>
            <a:ext cx="8157195" cy="311785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53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465552" y="1752600"/>
            <a:ext cx="8157195" cy="3117850"/>
          </a:xfrm>
        </p:spPr>
        <p:txBody>
          <a:bodyPr/>
          <a:lstStyle>
            <a:lvl1pPr>
              <a:defRPr cap="none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57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9136529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0" y="1356875"/>
            <a:ext cx="4295587" cy="2477084"/>
          </a:xfrm>
          <a:solidFill>
            <a:srgbClr val="0A3B7D"/>
          </a:solidFill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87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6" name="Rectángulo 5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1556401"/>
            <a:ext cx="88898" cy="1438248"/>
          </a:xfrm>
          <a:prstGeom prst="rect">
            <a:avLst/>
          </a:prstGeom>
        </p:spPr>
      </p:pic>
      <p:sp>
        <p:nvSpPr>
          <p:cNvPr id="11" name="Marcador de texto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83666" y="155640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13" name="Marcador de texto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83666" y="193614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3423180"/>
            <a:ext cx="88898" cy="1438248"/>
          </a:xfrm>
          <a:prstGeom prst="rect">
            <a:avLst/>
          </a:prstGeom>
        </p:spPr>
      </p:pic>
      <p:sp>
        <p:nvSpPr>
          <p:cNvPr id="32" name="Marcador de texto 44"/>
          <p:cNvSpPr>
            <a:spLocks noGrp="1"/>
          </p:cNvSpPr>
          <p:nvPr>
            <p:ph type="body" sz="quarter" idx="12" hasCustomPrompt="1"/>
          </p:nvPr>
        </p:nvSpPr>
        <p:spPr>
          <a:xfrm>
            <a:off x="1383666" y="3423180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33" name="Marcador de texto 44"/>
          <p:cNvSpPr>
            <a:spLocks noGrp="1"/>
          </p:cNvSpPr>
          <p:nvPr>
            <p:ph type="body" sz="quarter" idx="13" hasCustomPrompt="1"/>
          </p:nvPr>
        </p:nvSpPr>
        <p:spPr>
          <a:xfrm>
            <a:off x="1383666" y="3802926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1556402"/>
            <a:ext cx="88898" cy="1438248"/>
          </a:xfrm>
          <a:prstGeom prst="rect">
            <a:avLst/>
          </a:prstGeom>
        </p:spPr>
      </p:pic>
      <p:sp>
        <p:nvSpPr>
          <p:cNvPr id="42" name="Marcador de texto 44"/>
          <p:cNvSpPr>
            <a:spLocks noGrp="1"/>
          </p:cNvSpPr>
          <p:nvPr>
            <p:ph type="body" sz="quarter" idx="14" hasCustomPrompt="1"/>
          </p:nvPr>
        </p:nvSpPr>
        <p:spPr>
          <a:xfrm>
            <a:off x="5952936" y="1556402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43" name="Marcador de texto 44"/>
          <p:cNvSpPr>
            <a:spLocks noGrp="1"/>
          </p:cNvSpPr>
          <p:nvPr>
            <p:ph type="body" sz="quarter" idx="15" hasCustomPrompt="1"/>
          </p:nvPr>
        </p:nvSpPr>
        <p:spPr>
          <a:xfrm>
            <a:off x="5952936" y="1936148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3423181"/>
            <a:ext cx="88898" cy="1438248"/>
          </a:xfrm>
          <a:prstGeom prst="rect">
            <a:avLst/>
          </a:prstGeom>
        </p:spPr>
      </p:pic>
      <p:sp>
        <p:nvSpPr>
          <p:cNvPr id="52" name="Marcador de texto 44"/>
          <p:cNvSpPr>
            <a:spLocks noGrp="1"/>
          </p:cNvSpPr>
          <p:nvPr>
            <p:ph type="body" sz="quarter" idx="16" hasCustomPrompt="1"/>
          </p:nvPr>
        </p:nvSpPr>
        <p:spPr>
          <a:xfrm>
            <a:off x="5952936" y="342318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53" name="Marcador de texto 44"/>
          <p:cNvSpPr>
            <a:spLocks noGrp="1"/>
          </p:cNvSpPr>
          <p:nvPr>
            <p:ph type="body" sz="quarter" idx="17" hasCustomPrompt="1"/>
          </p:nvPr>
        </p:nvSpPr>
        <p:spPr>
          <a:xfrm>
            <a:off x="5952936" y="380292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</p:spTree>
    <p:extLst>
      <p:ext uri="{BB962C8B-B14F-4D97-AF65-F5344CB8AC3E}">
        <p14:creationId xmlns:p14="http://schemas.microsoft.com/office/powerpoint/2010/main" val="21460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/>
          </p:cNvSpPr>
          <p:nvPr userDrawn="1"/>
        </p:nvSpPr>
        <p:spPr>
          <a:xfrm>
            <a:off x="26" y="338654"/>
            <a:ext cx="7484057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1654824"/>
            <a:ext cx="100438" cy="618770"/>
          </a:xfrm>
          <a:prstGeom prst="rect">
            <a:avLst/>
          </a:prstGeom>
        </p:spPr>
      </p:pic>
      <p:sp>
        <p:nvSpPr>
          <p:cNvPr id="41" name="Rectángulo 40"/>
          <p:cNvSpPr>
            <a:spLocks/>
          </p:cNvSpPr>
          <p:nvPr userDrawn="1"/>
        </p:nvSpPr>
        <p:spPr>
          <a:xfrm>
            <a:off x="7462808" y="338654"/>
            <a:ext cx="386639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ectángulo 41"/>
          <p:cNvSpPr>
            <a:spLocks/>
          </p:cNvSpPr>
          <p:nvPr userDrawn="1"/>
        </p:nvSpPr>
        <p:spPr>
          <a:xfrm>
            <a:off x="7849458" y="338654"/>
            <a:ext cx="386639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ángulo 42"/>
          <p:cNvSpPr>
            <a:spLocks/>
          </p:cNvSpPr>
          <p:nvPr userDrawn="1"/>
        </p:nvSpPr>
        <p:spPr>
          <a:xfrm>
            <a:off x="8236109" y="338654"/>
            <a:ext cx="386639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10" hasCustomPrompt="1"/>
          </p:nvPr>
        </p:nvSpPr>
        <p:spPr>
          <a:xfrm>
            <a:off x="1163711" y="1556401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50" name="Marcador de texto 44"/>
          <p:cNvSpPr>
            <a:spLocks noGrp="1"/>
          </p:cNvSpPr>
          <p:nvPr>
            <p:ph type="body" sz="quarter" idx="11" hasCustomPrompt="1"/>
          </p:nvPr>
        </p:nvSpPr>
        <p:spPr>
          <a:xfrm>
            <a:off x="1163711" y="1860050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51" name="Marcador de texto 44"/>
          <p:cNvSpPr>
            <a:spLocks noGrp="1"/>
          </p:cNvSpPr>
          <p:nvPr>
            <p:ph type="body" sz="quarter" idx="12" hasCustomPrompt="1"/>
          </p:nvPr>
        </p:nvSpPr>
        <p:spPr>
          <a:xfrm>
            <a:off x="326813" y="1376935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62" name="Imagen 6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2873004"/>
            <a:ext cx="100438" cy="618770"/>
          </a:xfrm>
          <a:prstGeom prst="rect">
            <a:avLst/>
          </a:prstGeom>
        </p:spPr>
      </p:pic>
      <p:sp>
        <p:nvSpPr>
          <p:cNvPr id="63" name="Marcador de texto 44"/>
          <p:cNvSpPr>
            <a:spLocks noGrp="1"/>
          </p:cNvSpPr>
          <p:nvPr>
            <p:ph type="body" sz="quarter" idx="13" hasCustomPrompt="1"/>
          </p:nvPr>
        </p:nvSpPr>
        <p:spPr>
          <a:xfrm>
            <a:off x="1163711" y="2774581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64" name="Marcador de texto 44"/>
          <p:cNvSpPr>
            <a:spLocks noGrp="1"/>
          </p:cNvSpPr>
          <p:nvPr>
            <p:ph type="body" sz="quarter" idx="14" hasCustomPrompt="1"/>
          </p:nvPr>
        </p:nvSpPr>
        <p:spPr>
          <a:xfrm>
            <a:off x="1163711" y="3078230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65" name="Marcador de texto 44"/>
          <p:cNvSpPr>
            <a:spLocks noGrp="1"/>
          </p:cNvSpPr>
          <p:nvPr>
            <p:ph type="body" sz="quarter" idx="15" hasCustomPrompt="1"/>
          </p:nvPr>
        </p:nvSpPr>
        <p:spPr>
          <a:xfrm>
            <a:off x="326813" y="2595115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66" name="Imagen 6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825" y="4104575"/>
            <a:ext cx="100438" cy="618770"/>
          </a:xfrm>
          <a:prstGeom prst="rect">
            <a:avLst/>
          </a:prstGeom>
        </p:spPr>
      </p:pic>
      <p:sp>
        <p:nvSpPr>
          <p:cNvPr id="67" name="Marcador de texto 44"/>
          <p:cNvSpPr>
            <a:spLocks noGrp="1"/>
          </p:cNvSpPr>
          <p:nvPr>
            <p:ph type="body" sz="quarter" idx="16" hasCustomPrompt="1"/>
          </p:nvPr>
        </p:nvSpPr>
        <p:spPr>
          <a:xfrm>
            <a:off x="1163711" y="400615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68" name="Marcador de texto 44"/>
          <p:cNvSpPr>
            <a:spLocks noGrp="1"/>
          </p:cNvSpPr>
          <p:nvPr>
            <p:ph type="body" sz="quarter" idx="17" hasCustomPrompt="1"/>
          </p:nvPr>
        </p:nvSpPr>
        <p:spPr>
          <a:xfrm>
            <a:off x="1163711" y="430980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69" name="Marcador de texto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6813" y="382668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73" name="Imagen 7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1653375"/>
            <a:ext cx="100438" cy="618770"/>
          </a:xfrm>
          <a:prstGeom prst="rect">
            <a:avLst/>
          </a:prstGeom>
        </p:spPr>
      </p:pic>
      <p:sp>
        <p:nvSpPr>
          <p:cNvPr id="74" name="Marcador de texto 44"/>
          <p:cNvSpPr>
            <a:spLocks noGrp="1"/>
          </p:cNvSpPr>
          <p:nvPr>
            <p:ph type="body" sz="quarter" idx="19" hasCustomPrompt="1"/>
          </p:nvPr>
        </p:nvSpPr>
        <p:spPr>
          <a:xfrm>
            <a:off x="5780431" y="155495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75" name="Marcador de texto 44"/>
          <p:cNvSpPr>
            <a:spLocks noGrp="1"/>
          </p:cNvSpPr>
          <p:nvPr>
            <p:ph type="body" sz="quarter" idx="20" hasCustomPrompt="1"/>
          </p:nvPr>
        </p:nvSpPr>
        <p:spPr>
          <a:xfrm>
            <a:off x="5780431" y="185860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76" name="Marcador de texto 44"/>
          <p:cNvSpPr>
            <a:spLocks noGrp="1"/>
          </p:cNvSpPr>
          <p:nvPr>
            <p:ph type="body" sz="quarter" idx="21" hasCustomPrompt="1"/>
          </p:nvPr>
        </p:nvSpPr>
        <p:spPr>
          <a:xfrm>
            <a:off x="4943533" y="137548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77" name="Imagen 7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2871555"/>
            <a:ext cx="100438" cy="618770"/>
          </a:xfrm>
          <a:prstGeom prst="rect">
            <a:avLst/>
          </a:prstGeom>
        </p:spPr>
      </p:pic>
      <p:sp>
        <p:nvSpPr>
          <p:cNvPr id="78" name="Marcador de texto 44"/>
          <p:cNvSpPr>
            <a:spLocks noGrp="1"/>
          </p:cNvSpPr>
          <p:nvPr>
            <p:ph type="body" sz="quarter" idx="22" hasCustomPrompt="1"/>
          </p:nvPr>
        </p:nvSpPr>
        <p:spPr>
          <a:xfrm>
            <a:off x="5780431" y="2773132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79" name="Marcador de texto 44"/>
          <p:cNvSpPr>
            <a:spLocks noGrp="1"/>
          </p:cNvSpPr>
          <p:nvPr>
            <p:ph type="body" sz="quarter" idx="23" hasCustomPrompt="1"/>
          </p:nvPr>
        </p:nvSpPr>
        <p:spPr>
          <a:xfrm>
            <a:off x="5780431" y="3076781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80" name="Marcador de texto 44"/>
          <p:cNvSpPr>
            <a:spLocks noGrp="1"/>
          </p:cNvSpPr>
          <p:nvPr>
            <p:ph type="body" sz="quarter" idx="24" hasCustomPrompt="1"/>
          </p:nvPr>
        </p:nvSpPr>
        <p:spPr>
          <a:xfrm>
            <a:off x="4943533" y="2593666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  <p:pic>
        <p:nvPicPr>
          <p:cNvPr id="81" name="Imagen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4545" y="4103126"/>
            <a:ext cx="100438" cy="618770"/>
          </a:xfrm>
          <a:prstGeom prst="rect">
            <a:avLst/>
          </a:prstGeom>
        </p:spPr>
      </p:pic>
      <p:sp>
        <p:nvSpPr>
          <p:cNvPr id="82" name="Marcador de texto 44"/>
          <p:cNvSpPr>
            <a:spLocks noGrp="1"/>
          </p:cNvSpPr>
          <p:nvPr>
            <p:ph type="body" sz="quarter" idx="25" hasCustomPrompt="1"/>
          </p:nvPr>
        </p:nvSpPr>
        <p:spPr>
          <a:xfrm>
            <a:off x="5780431" y="4004703"/>
            <a:ext cx="2965148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 </a:t>
            </a:r>
          </a:p>
        </p:txBody>
      </p:sp>
      <p:sp>
        <p:nvSpPr>
          <p:cNvPr id="83" name="Marcador de texto 44"/>
          <p:cNvSpPr>
            <a:spLocks noGrp="1"/>
          </p:cNvSpPr>
          <p:nvPr>
            <p:ph type="body" sz="quarter" idx="26" hasCustomPrompt="1"/>
          </p:nvPr>
        </p:nvSpPr>
        <p:spPr>
          <a:xfrm>
            <a:off x="5780431" y="4308352"/>
            <a:ext cx="2965148" cy="49199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editar texto</a:t>
            </a:r>
          </a:p>
          <a:p>
            <a:pPr lvl="0"/>
            <a:r>
              <a:rPr lang="es-ES" dirty="0"/>
              <a:t>Clic para editar texto</a:t>
            </a:r>
          </a:p>
        </p:txBody>
      </p:sp>
      <p:sp>
        <p:nvSpPr>
          <p:cNvPr id="84" name="Marcador de texto 44"/>
          <p:cNvSpPr>
            <a:spLocks noGrp="1"/>
          </p:cNvSpPr>
          <p:nvPr>
            <p:ph type="body" sz="quarter" idx="27" hasCustomPrompt="1"/>
          </p:nvPr>
        </p:nvSpPr>
        <p:spPr>
          <a:xfrm>
            <a:off x="4943533" y="3825237"/>
            <a:ext cx="687404" cy="938826"/>
          </a:xfrm>
        </p:spPr>
        <p:txBody>
          <a:bodyPr>
            <a:noAutofit/>
          </a:bodyPr>
          <a:lstStyle>
            <a:lvl1pPr marL="0" indent="0">
              <a:buNone/>
              <a:defRPr sz="6600" b="1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80745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0FC17-F3CF-4182-995C-F229F0DCB7D1}" type="slidenum">
              <a:rPr lang="fr-CA" altLang="it-IT"/>
              <a:pPr/>
              <a:t>‹Nº›</a:t>
            </a:fld>
            <a:endParaRPr lang="fr-CA" altLang="it-IT"/>
          </a:p>
        </p:txBody>
      </p:sp>
    </p:spTree>
    <p:extLst>
      <p:ext uri="{BB962C8B-B14F-4D97-AF65-F5344CB8AC3E}">
        <p14:creationId xmlns:p14="http://schemas.microsoft.com/office/powerpoint/2010/main" val="371967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/>
          </p:cNvSpPr>
          <p:nvPr userDrawn="1"/>
        </p:nvSpPr>
        <p:spPr>
          <a:xfrm>
            <a:off x="26" y="338654"/>
            <a:ext cx="7484057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1" name="Rectángulo 40"/>
          <p:cNvSpPr>
            <a:spLocks/>
          </p:cNvSpPr>
          <p:nvPr userDrawn="1"/>
        </p:nvSpPr>
        <p:spPr>
          <a:xfrm>
            <a:off x="7462808" y="338654"/>
            <a:ext cx="386639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ectángulo 41"/>
          <p:cNvSpPr>
            <a:spLocks/>
          </p:cNvSpPr>
          <p:nvPr userDrawn="1"/>
        </p:nvSpPr>
        <p:spPr>
          <a:xfrm>
            <a:off x="7849458" y="338654"/>
            <a:ext cx="386639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ángulo 42"/>
          <p:cNvSpPr>
            <a:spLocks/>
          </p:cNvSpPr>
          <p:nvPr userDrawn="1"/>
        </p:nvSpPr>
        <p:spPr>
          <a:xfrm>
            <a:off x="8236109" y="338654"/>
            <a:ext cx="386639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917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4" name="Título 1"/>
          <p:cNvSpPr>
            <a:spLocks noGrp="1"/>
          </p:cNvSpPr>
          <p:nvPr>
            <p:ph type="title" hasCustomPrompt="1"/>
          </p:nvPr>
        </p:nvSpPr>
        <p:spPr>
          <a:xfrm>
            <a:off x="26" y="2198604"/>
            <a:ext cx="7099073" cy="2046975"/>
          </a:xfrm>
          <a:solidFill>
            <a:srgbClr val="0A3B7D"/>
          </a:solidFill>
          <a:ln>
            <a:solidFill>
              <a:srgbClr val="0A3B7D"/>
            </a:solidFill>
          </a:ln>
        </p:spPr>
        <p:txBody>
          <a:bodyPr wrap="square" lIns="252000" tIns="144000" rIns="144000" bIns="144000" anchor="ctr" anchorCtr="0">
            <a:normAutofit/>
          </a:bodyPr>
          <a:lstStyle>
            <a:lvl1pPr marL="2160000"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</a:t>
            </a:r>
            <a:br>
              <a:rPr lang="es-ES_tradnl" dirty="0"/>
            </a:br>
            <a:r>
              <a:rPr lang="es-ES_tradnl" dirty="0"/>
              <a:t>EDITAR TÍTULO</a:t>
            </a:r>
            <a:endParaRPr lang="es-ES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1" hasCustomPrompt="1"/>
          </p:nvPr>
        </p:nvSpPr>
        <p:spPr>
          <a:xfrm>
            <a:off x="344106" y="2453180"/>
            <a:ext cx="1978029" cy="1543114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Font typeface="Lucida Grande"/>
              <a:buNone/>
              <a:defRPr sz="14000" spc="0">
                <a:solidFill>
                  <a:schemeClr val="bg1">
                    <a:alpha val="18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2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4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5718130" y="216311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5718130" y="288488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163114"/>
            <a:ext cx="96136" cy="5365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884884"/>
            <a:ext cx="96136" cy="5365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3608439"/>
            <a:ext cx="96136" cy="536523"/>
          </a:xfrm>
          <a:prstGeom prst="rect">
            <a:avLst/>
          </a:prstGeom>
        </p:spPr>
      </p:pic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5718130" y="3608439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920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8157194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44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3959411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848412" y="0"/>
            <a:ext cx="4295587" cy="5143500"/>
          </a:xfrm>
          <a:solidFill>
            <a:srgbClr val="0A3B7D"/>
          </a:solidFill>
        </p:spPr>
        <p:txBody>
          <a:bodyPr lIns="720000" tIns="1080000" rIns="720000" bIns="10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61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1"/>
          </p:nvPr>
        </p:nvSpPr>
        <p:spPr>
          <a:xfrm>
            <a:off x="5604473" y="1731994"/>
            <a:ext cx="3018276" cy="280268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4" name="Rectángulo 3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36" name="Agrupar 3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37" name="Rectángulo 3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3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3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2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16" name="Agrupar 1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17" name="Rectángulo 1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" name="Rectángulo 1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" name="Rectángulo 1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581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490" r:id="rId2"/>
    <p:sldLayoutId id="2147493491" r:id="rId3"/>
    <p:sldLayoutId id="2147493505" r:id="rId4"/>
    <p:sldLayoutId id="2147493514" r:id="rId5"/>
    <p:sldLayoutId id="2147493506" r:id="rId6"/>
    <p:sldLayoutId id="2147493507" r:id="rId7"/>
    <p:sldLayoutId id="2147493508" r:id="rId8"/>
    <p:sldLayoutId id="2147493509" r:id="rId9"/>
    <p:sldLayoutId id="2147493510" r:id="rId10"/>
    <p:sldLayoutId id="2147493511" r:id="rId11"/>
    <p:sldLayoutId id="2147493512" r:id="rId12"/>
    <p:sldLayoutId id="2147493513" r:id="rId13"/>
    <p:sldLayoutId id="2147493515" r:id="rId14"/>
    <p:sldLayoutId id="2147493516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A3B7D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C1C5E4"/>
        </a:buClr>
        <a:buFont typeface="Arial"/>
        <a:buNone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1pPr>
      <a:lvl2pPr marL="0" indent="-140400" algn="l" defTabSz="457200" rtl="0" eaLnBrk="1" latinLnBrk="0" hangingPunct="1">
        <a:spcBef>
          <a:spcPts val="600"/>
        </a:spcBef>
        <a:buClr>
          <a:srgbClr val="C1C5E4"/>
        </a:buClr>
        <a:buSzPct val="100000"/>
        <a:buFont typeface="Lucida Grande"/>
        <a:buChar char="❘"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Urban cooperation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1680669" y="4213453"/>
            <a:ext cx="6559206" cy="2914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Cundinamarca – </a:t>
            </a:r>
            <a:r>
              <a:rPr lang="en-US" dirty="0" err="1">
                <a:solidFill>
                  <a:srgbClr val="C00000"/>
                </a:solidFill>
                <a:latin typeface="Trebuchet MS" panose="020B0603020202020204" pitchFamily="34" charset="0"/>
              </a:rPr>
              <a:t>bogotá</a:t>
            </a:r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  &amp; </a:t>
            </a:r>
            <a:r>
              <a:rPr lang="en-US" dirty="0" err="1">
                <a:solidFill>
                  <a:srgbClr val="C00000"/>
                </a:solidFill>
                <a:latin typeface="Trebuchet MS" panose="020B0603020202020204" pitchFamily="34" charset="0"/>
              </a:rPr>
              <a:t>lazio</a:t>
            </a:r>
            <a:r>
              <a:rPr lang="en-US" dirty="0">
                <a:solidFill>
                  <a:srgbClr val="C00000"/>
                </a:solidFill>
                <a:latin typeface="Trebuchet MS" panose="020B0603020202020204" pitchFamily="34" charset="0"/>
              </a:rPr>
              <a:t> region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Carlo Rossi c.rossi@regione.lazio.it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094410" y="46425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589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TRANSFORMATIVE ACTIVITIES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284922" y="1731994"/>
            <a:ext cx="8337826" cy="32773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Study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meetings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on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topics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identified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above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mentioned</a:t>
            </a:r>
            <a:endParaRPr lang="it-IT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Workshops to </a:t>
            </a:r>
            <a:r>
              <a:rPr lang="en-US" dirty="0">
                <a:latin typeface="Trebuchet MS" panose="020B0603020202020204" pitchFamily="34" charset="0"/>
                <a:cs typeface="Calibri" panose="020F0502020204030204" pitchFamily="34" charset="0"/>
              </a:rPr>
              <a:t>deepen the subjects of cooperation 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with the pairing partner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Guided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visits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to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selected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research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laboratories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and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demonstrator</a:t>
            </a:r>
            <a:r>
              <a:rPr lang="it-IT" dirty="0"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Trebuchet MS" panose="020B0603020202020204" pitchFamily="34" charset="0"/>
                <a:cs typeface="Calibri" panose="020F0502020204030204" pitchFamily="34" charset="0"/>
              </a:rPr>
              <a:t>machinery</a:t>
            </a:r>
            <a:endParaRPr lang="it-IT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magine 3" descr="C:\Documents and Settings\aquaglia\Desktop\foto missione primo giron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37" y="2750808"/>
            <a:ext cx="4400937" cy="220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9D41E2A-594C-4C9E-BB87-DAF8E881DE48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060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Activities during the 1ST mission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65554" y="1596888"/>
            <a:ext cx="8157194" cy="3160642"/>
          </a:xfrm>
        </p:spPr>
        <p:txBody>
          <a:bodyPr/>
          <a:lstStyle/>
          <a:p>
            <a:pPr algn="just"/>
            <a:r>
              <a:rPr lang="it-IT" dirty="0">
                <a:solidFill>
                  <a:srgbClr val="C00000"/>
                </a:solidFill>
                <a:latin typeface="Trebuchet MS" panose="020B0603020202020204" pitchFamily="34" charset="0"/>
              </a:rPr>
              <a:t>Workshop </a:t>
            </a:r>
            <a:r>
              <a:rPr lang="it-IT" dirty="0" err="1">
                <a:solidFill>
                  <a:srgbClr val="C00000"/>
                </a:solidFill>
                <a:latin typeface="Trebuchet MS" panose="020B0603020202020204" pitchFamily="34" charset="0"/>
              </a:rPr>
              <a:t>organized</a:t>
            </a:r>
            <a:r>
              <a:rPr lang="it-IT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it-IT" dirty="0" err="1">
                <a:solidFill>
                  <a:srgbClr val="C00000"/>
                </a:solidFill>
                <a:latin typeface="Trebuchet MS" panose="020B0603020202020204" pitchFamily="34" charset="0"/>
              </a:rPr>
              <a:t>together</a:t>
            </a:r>
            <a:r>
              <a:rPr lang="it-IT" dirty="0">
                <a:solidFill>
                  <a:srgbClr val="C00000"/>
                </a:solidFill>
                <a:latin typeface="Trebuchet MS" panose="020B0603020202020204" pitchFamily="34" charset="0"/>
              </a:rPr>
              <a:t> with CREA </a:t>
            </a:r>
            <a:r>
              <a:rPr lang="it-IT" dirty="0" err="1">
                <a:solidFill>
                  <a:srgbClr val="C00000"/>
                </a:solidFill>
                <a:latin typeface="Trebuchet MS" panose="020B0603020202020204" pitchFamily="34" charset="0"/>
              </a:rPr>
              <a:t>Research</a:t>
            </a:r>
            <a:r>
              <a:rPr lang="it-IT" dirty="0">
                <a:solidFill>
                  <a:srgbClr val="C00000"/>
                </a:solidFill>
                <a:latin typeface="Trebuchet MS" panose="020B0603020202020204" pitchFamily="34" charset="0"/>
              </a:rPr>
              <a:t> Center «</a:t>
            </a:r>
            <a:r>
              <a:rPr lang="it-IT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Foods</a:t>
            </a:r>
            <a:r>
              <a:rPr lang="it-IT" i="1" dirty="0">
                <a:solidFill>
                  <a:srgbClr val="C00000"/>
                </a:solidFill>
                <a:latin typeface="Trebuchet MS" panose="020B0603020202020204" pitchFamily="34" charset="0"/>
              </a:rPr>
              <a:t> and </a:t>
            </a:r>
            <a:r>
              <a:rPr lang="it-IT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Nutrition</a:t>
            </a:r>
            <a:r>
              <a:rPr lang="it-IT" i="1" dirty="0">
                <a:solidFill>
                  <a:srgbClr val="C00000"/>
                </a:solidFill>
                <a:latin typeface="Trebuchet MS" panose="020B0603020202020204" pitchFamily="34" charset="0"/>
              </a:rPr>
              <a:t>»</a:t>
            </a:r>
          </a:p>
        </p:txBody>
      </p:sp>
      <p:pic>
        <p:nvPicPr>
          <p:cNvPr id="4" name="Immagine 3" descr="C:\Documents and Settings\aquaglia\Impostazioni locali\Temporary Internet Files\Content.Outlook\AGBI21SG\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916" y="2040835"/>
            <a:ext cx="5487179" cy="3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855AB93-2040-4E15-A73A-E57F8BD16AB7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997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Activities during the 1ST mission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8035716" cy="33369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Meeting and visit laboratories in </a:t>
            </a:r>
            <a:r>
              <a:rPr lang="en-US" b="1" dirty="0">
                <a:solidFill>
                  <a:srgbClr val="C00000"/>
                </a:solidFill>
                <a:latin typeface="Trebuchet MS" panose="020B0603020202020204" pitchFamily="34" charset="0"/>
              </a:rPr>
              <a:t>CNR - National Center for Research: Department of   structure of materials – Rome </a:t>
            </a:r>
          </a:p>
          <a:p>
            <a:endParaRPr lang="it-IT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endParaRPr lang="it-IT" dirty="0"/>
          </a:p>
        </p:txBody>
      </p:sp>
      <p:pic>
        <p:nvPicPr>
          <p:cNvPr id="5" name="Immagine 4" descr="C:\Documents and Settings\aquaglia\Desktop\incontro CN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2219738"/>
            <a:ext cx="5315158" cy="26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403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978819" y="1206012"/>
            <a:ext cx="61102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202" tIns="31101" rIns="62202" bIns="31101"/>
          <a:lstStyle>
            <a:lvl1pPr marL="334963" indent="-334963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1pPr>
            <a:lvl2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2pPr>
            <a:lvl3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3pPr>
            <a:lvl4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4pPr>
            <a:lvl5pPr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305612">
              <a:spcBef>
                <a:spcPts val="545"/>
              </a:spcBef>
              <a:buClr>
                <a:srgbClr val="1F497D"/>
              </a:buClr>
              <a:buFont typeface="Arial" charset="0"/>
              <a:buChar char="•"/>
              <a:defRPr/>
            </a:pPr>
            <a:endParaRPr lang="fr-CA" sz="2175" dirty="0"/>
          </a:p>
        </p:txBody>
      </p:sp>
      <p:grpSp>
        <p:nvGrpSpPr>
          <p:cNvPr id="7171" name="Gruppo 16"/>
          <p:cNvGrpSpPr>
            <a:grpSpLocks/>
          </p:cNvGrpSpPr>
          <p:nvPr/>
        </p:nvGrpSpPr>
        <p:grpSpPr bwMode="auto">
          <a:xfrm>
            <a:off x="3014663" y="1334508"/>
            <a:ext cx="4416028" cy="3893475"/>
            <a:chOff x="2699190" y="1859991"/>
            <a:chExt cx="8094636" cy="4928599"/>
          </a:xfrm>
        </p:grpSpPr>
        <p:sp>
          <p:nvSpPr>
            <p:cNvPr id="20" name="Figura a mano libera 19"/>
            <p:cNvSpPr/>
            <p:nvPr/>
          </p:nvSpPr>
          <p:spPr>
            <a:xfrm>
              <a:off x="2699190" y="1859991"/>
              <a:ext cx="7851204" cy="638099"/>
            </a:xfrm>
            <a:custGeom>
              <a:avLst/>
              <a:gdLst>
                <a:gd name="connsiteX0" fmla="*/ 0 w 5248235"/>
                <a:gd name="connsiteY0" fmla="*/ 56784 h 567838"/>
                <a:gd name="connsiteX1" fmla="*/ 16632 w 5248235"/>
                <a:gd name="connsiteY1" fmla="*/ 16632 h 567838"/>
                <a:gd name="connsiteX2" fmla="*/ 56784 w 5248235"/>
                <a:gd name="connsiteY2" fmla="*/ 0 h 567838"/>
                <a:gd name="connsiteX3" fmla="*/ 5191451 w 5248235"/>
                <a:gd name="connsiteY3" fmla="*/ 0 h 567838"/>
                <a:gd name="connsiteX4" fmla="*/ 5231603 w 5248235"/>
                <a:gd name="connsiteY4" fmla="*/ 16632 h 567838"/>
                <a:gd name="connsiteX5" fmla="*/ 5248235 w 5248235"/>
                <a:gd name="connsiteY5" fmla="*/ 56784 h 567838"/>
                <a:gd name="connsiteX6" fmla="*/ 5248235 w 5248235"/>
                <a:gd name="connsiteY6" fmla="*/ 511054 h 567838"/>
                <a:gd name="connsiteX7" fmla="*/ 5231603 w 5248235"/>
                <a:gd name="connsiteY7" fmla="*/ 551206 h 567838"/>
                <a:gd name="connsiteX8" fmla="*/ 5191451 w 5248235"/>
                <a:gd name="connsiteY8" fmla="*/ 567838 h 567838"/>
                <a:gd name="connsiteX9" fmla="*/ 56784 w 5248235"/>
                <a:gd name="connsiteY9" fmla="*/ 567838 h 567838"/>
                <a:gd name="connsiteX10" fmla="*/ 16632 w 5248235"/>
                <a:gd name="connsiteY10" fmla="*/ 551206 h 567838"/>
                <a:gd name="connsiteX11" fmla="*/ 0 w 5248235"/>
                <a:gd name="connsiteY11" fmla="*/ 511054 h 567838"/>
                <a:gd name="connsiteX12" fmla="*/ 0 w 5248235"/>
                <a:gd name="connsiteY12" fmla="*/ 56784 h 56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8235" h="567838">
                  <a:moveTo>
                    <a:pt x="0" y="56784"/>
                  </a:moveTo>
                  <a:cubicBezTo>
                    <a:pt x="0" y="41724"/>
                    <a:pt x="5983" y="27281"/>
                    <a:pt x="16632" y="16632"/>
                  </a:cubicBezTo>
                  <a:cubicBezTo>
                    <a:pt x="27281" y="5983"/>
                    <a:pt x="41724" y="0"/>
                    <a:pt x="56784" y="0"/>
                  </a:cubicBezTo>
                  <a:lnTo>
                    <a:pt x="5191451" y="0"/>
                  </a:lnTo>
                  <a:cubicBezTo>
                    <a:pt x="5206511" y="0"/>
                    <a:pt x="5220954" y="5983"/>
                    <a:pt x="5231603" y="16632"/>
                  </a:cubicBezTo>
                  <a:cubicBezTo>
                    <a:pt x="5242252" y="27281"/>
                    <a:pt x="5248235" y="41724"/>
                    <a:pt x="5248235" y="56784"/>
                  </a:cubicBezTo>
                  <a:lnTo>
                    <a:pt x="5248235" y="511054"/>
                  </a:lnTo>
                  <a:cubicBezTo>
                    <a:pt x="5248235" y="526114"/>
                    <a:pt x="5242252" y="540557"/>
                    <a:pt x="5231603" y="551206"/>
                  </a:cubicBezTo>
                  <a:cubicBezTo>
                    <a:pt x="5220954" y="561855"/>
                    <a:pt x="5206511" y="567838"/>
                    <a:pt x="5191451" y="567838"/>
                  </a:cubicBezTo>
                  <a:lnTo>
                    <a:pt x="56784" y="567838"/>
                  </a:lnTo>
                  <a:cubicBezTo>
                    <a:pt x="41724" y="567838"/>
                    <a:pt x="27281" y="561855"/>
                    <a:pt x="16632" y="551206"/>
                  </a:cubicBezTo>
                  <a:cubicBezTo>
                    <a:pt x="5983" y="540557"/>
                    <a:pt x="0" y="526114"/>
                    <a:pt x="0" y="511054"/>
                  </a:cubicBezTo>
                  <a:lnTo>
                    <a:pt x="0" y="56784"/>
                  </a:lnTo>
                  <a:close/>
                </a:path>
              </a:pathLst>
            </a:custGeom>
            <a:solidFill>
              <a:srgbClr val="2D2DB9">
                <a:shade val="8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333" tIns="27713" rIns="35333" bIns="27713" spcCol="1270" anchor="ctr"/>
            <a:lstStyle/>
            <a:p>
              <a:pPr algn="ctr" defTabSz="48379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25" b="1" dirty="0">
                  <a:solidFill>
                    <a:srgbClr val="FFFFFF"/>
                  </a:solidFill>
                  <a:latin typeface="Verdana" charset="0"/>
                  <a:ea typeface="MS Gothic"/>
                </a:rPr>
                <a:t>DEPARTMENT FOR SUSTAINABILITY OF PRODUCTION AND TERRITORIAL SYSTEMS</a:t>
              </a:r>
              <a:endParaRPr lang="it-IT" sz="1125" b="1" dirty="0">
                <a:solidFill>
                  <a:srgbClr val="FFFFFF"/>
                </a:solidFill>
                <a:ea typeface="MS Gothic"/>
              </a:endParaRPr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5440443" y="2439360"/>
              <a:ext cx="524966" cy="4253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24233"/>
                  </a:lnTo>
                  <a:lnTo>
                    <a:pt x="582788" y="424233"/>
                  </a:lnTo>
                </a:path>
              </a:pathLst>
            </a:custGeom>
            <a:noFill/>
            <a:ln w="25400" cap="flat" cmpd="sng" algn="ctr">
              <a:solidFill>
                <a:srgbClr val="2D2DB9">
                  <a:tint val="99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igura a mano libera 22"/>
            <p:cNvSpPr/>
            <p:nvPr/>
          </p:nvSpPr>
          <p:spPr>
            <a:xfrm>
              <a:off x="5965409" y="2582218"/>
              <a:ext cx="4828417" cy="565082"/>
            </a:xfrm>
            <a:custGeom>
              <a:avLst/>
              <a:gdLst>
                <a:gd name="connsiteX0" fmla="*/ 0 w 4827607"/>
                <a:gd name="connsiteY0" fmla="*/ 56504 h 565044"/>
                <a:gd name="connsiteX1" fmla="*/ 16550 w 4827607"/>
                <a:gd name="connsiteY1" fmla="*/ 16550 h 565044"/>
                <a:gd name="connsiteX2" fmla="*/ 56504 w 4827607"/>
                <a:gd name="connsiteY2" fmla="*/ 0 h 565044"/>
                <a:gd name="connsiteX3" fmla="*/ 4771103 w 4827607"/>
                <a:gd name="connsiteY3" fmla="*/ 0 h 565044"/>
                <a:gd name="connsiteX4" fmla="*/ 4811057 w 4827607"/>
                <a:gd name="connsiteY4" fmla="*/ 16550 h 565044"/>
                <a:gd name="connsiteX5" fmla="*/ 4827607 w 4827607"/>
                <a:gd name="connsiteY5" fmla="*/ 56504 h 565044"/>
                <a:gd name="connsiteX6" fmla="*/ 4827607 w 4827607"/>
                <a:gd name="connsiteY6" fmla="*/ 508540 h 565044"/>
                <a:gd name="connsiteX7" fmla="*/ 4811057 w 4827607"/>
                <a:gd name="connsiteY7" fmla="*/ 548494 h 565044"/>
                <a:gd name="connsiteX8" fmla="*/ 4771103 w 4827607"/>
                <a:gd name="connsiteY8" fmla="*/ 565044 h 565044"/>
                <a:gd name="connsiteX9" fmla="*/ 56504 w 4827607"/>
                <a:gd name="connsiteY9" fmla="*/ 565044 h 565044"/>
                <a:gd name="connsiteX10" fmla="*/ 16550 w 4827607"/>
                <a:gd name="connsiteY10" fmla="*/ 548494 h 565044"/>
                <a:gd name="connsiteX11" fmla="*/ 0 w 4827607"/>
                <a:gd name="connsiteY11" fmla="*/ 508540 h 565044"/>
                <a:gd name="connsiteX12" fmla="*/ 0 w 4827607"/>
                <a:gd name="connsiteY12" fmla="*/ 56504 h 5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7607" h="565044">
                  <a:moveTo>
                    <a:pt x="0" y="56504"/>
                  </a:moveTo>
                  <a:cubicBezTo>
                    <a:pt x="0" y="41518"/>
                    <a:pt x="5953" y="27146"/>
                    <a:pt x="16550" y="16550"/>
                  </a:cubicBezTo>
                  <a:cubicBezTo>
                    <a:pt x="27147" y="5953"/>
                    <a:pt x="41519" y="0"/>
                    <a:pt x="56504" y="0"/>
                  </a:cubicBezTo>
                  <a:lnTo>
                    <a:pt x="4771103" y="0"/>
                  </a:lnTo>
                  <a:cubicBezTo>
                    <a:pt x="4786089" y="0"/>
                    <a:pt x="4800461" y="5953"/>
                    <a:pt x="4811057" y="16550"/>
                  </a:cubicBezTo>
                  <a:cubicBezTo>
                    <a:pt x="4821654" y="27147"/>
                    <a:pt x="4827607" y="41519"/>
                    <a:pt x="4827607" y="56504"/>
                  </a:cubicBezTo>
                  <a:lnTo>
                    <a:pt x="4827607" y="508540"/>
                  </a:lnTo>
                  <a:cubicBezTo>
                    <a:pt x="4827607" y="523526"/>
                    <a:pt x="4821654" y="537898"/>
                    <a:pt x="4811057" y="548494"/>
                  </a:cubicBezTo>
                  <a:cubicBezTo>
                    <a:pt x="4800460" y="559091"/>
                    <a:pt x="4786088" y="565044"/>
                    <a:pt x="4771103" y="565044"/>
                  </a:cubicBezTo>
                  <a:lnTo>
                    <a:pt x="56504" y="565044"/>
                  </a:lnTo>
                  <a:cubicBezTo>
                    <a:pt x="41518" y="565044"/>
                    <a:pt x="27146" y="559091"/>
                    <a:pt x="16550" y="548494"/>
                  </a:cubicBezTo>
                  <a:cubicBezTo>
                    <a:pt x="5953" y="537897"/>
                    <a:pt x="0" y="523525"/>
                    <a:pt x="0" y="508540"/>
                  </a:cubicBezTo>
                  <a:lnTo>
                    <a:pt x="0" y="56504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2D2DB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273" tIns="27653" rIns="35273" bIns="27653" spcCol="1270" anchor="ctr"/>
            <a:lstStyle/>
            <a:p>
              <a:pPr algn="ctr" defTabSz="48379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25" dirty="0">
                  <a:solidFill>
                    <a:srgbClr val="3333CC">
                      <a:lumMod val="75000"/>
                    </a:srgbClr>
                  </a:solidFill>
                  <a:latin typeface="Verdana"/>
                  <a:ea typeface="MS Gothic"/>
                  <a:cs typeface="Verdana"/>
                </a:rPr>
                <a:t>Efficient Use of Resources and closing cycles </a:t>
              </a:r>
            </a:p>
          </p:txBody>
        </p:sp>
        <p:sp>
          <p:nvSpPr>
            <p:cNvPr id="24" name="Figura a mano libera 23"/>
            <p:cNvSpPr/>
            <p:nvPr/>
          </p:nvSpPr>
          <p:spPr>
            <a:xfrm>
              <a:off x="5440443" y="2599678"/>
              <a:ext cx="524966" cy="11333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32219"/>
                  </a:lnTo>
                  <a:lnTo>
                    <a:pt x="582788" y="1132219"/>
                  </a:lnTo>
                </a:path>
              </a:pathLst>
            </a:custGeom>
            <a:noFill/>
            <a:ln w="25400" cap="flat" cmpd="sng" algn="ctr">
              <a:solidFill>
                <a:srgbClr val="2D2DB9">
                  <a:tint val="99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igura a mano libera 24"/>
            <p:cNvSpPr/>
            <p:nvPr/>
          </p:nvSpPr>
          <p:spPr>
            <a:xfrm>
              <a:off x="5965409" y="3288570"/>
              <a:ext cx="4828417" cy="568257"/>
            </a:xfrm>
            <a:custGeom>
              <a:avLst/>
              <a:gdLst>
                <a:gd name="connsiteX0" fmla="*/ 0 w 4827607"/>
                <a:gd name="connsiteY0" fmla="*/ 56784 h 567838"/>
                <a:gd name="connsiteX1" fmla="*/ 16632 w 4827607"/>
                <a:gd name="connsiteY1" fmla="*/ 16632 h 567838"/>
                <a:gd name="connsiteX2" fmla="*/ 56784 w 4827607"/>
                <a:gd name="connsiteY2" fmla="*/ 0 h 567838"/>
                <a:gd name="connsiteX3" fmla="*/ 4770823 w 4827607"/>
                <a:gd name="connsiteY3" fmla="*/ 0 h 567838"/>
                <a:gd name="connsiteX4" fmla="*/ 4810975 w 4827607"/>
                <a:gd name="connsiteY4" fmla="*/ 16632 h 567838"/>
                <a:gd name="connsiteX5" fmla="*/ 4827607 w 4827607"/>
                <a:gd name="connsiteY5" fmla="*/ 56784 h 567838"/>
                <a:gd name="connsiteX6" fmla="*/ 4827607 w 4827607"/>
                <a:gd name="connsiteY6" fmla="*/ 511054 h 567838"/>
                <a:gd name="connsiteX7" fmla="*/ 4810975 w 4827607"/>
                <a:gd name="connsiteY7" fmla="*/ 551206 h 567838"/>
                <a:gd name="connsiteX8" fmla="*/ 4770823 w 4827607"/>
                <a:gd name="connsiteY8" fmla="*/ 567838 h 567838"/>
                <a:gd name="connsiteX9" fmla="*/ 56784 w 4827607"/>
                <a:gd name="connsiteY9" fmla="*/ 567838 h 567838"/>
                <a:gd name="connsiteX10" fmla="*/ 16632 w 4827607"/>
                <a:gd name="connsiteY10" fmla="*/ 551206 h 567838"/>
                <a:gd name="connsiteX11" fmla="*/ 0 w 4827607"/>
                <a:gd name="connsiteY11" fmla="*/ 511054 h 567838"/>
                <a:gd name="connsiteX12" fmla="*/ 0 w 4827607"/>
                <a:gd name="connsiteY12" fmla="*/ 56784 h 56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7607" h="567838">
                  <a:moveTo>
                    <a:pt x="0" y="56784"/>
                  </a:moveTo>
                  <a:cubicBezTo>
                    <a:pt x="0" y="41724"/>
                    <a:pt x="5983" y="27281"/>
                    <a:pt x="16632" y="16632"/>
                  </a:cubicBezTo>
                  <a:cubicBezTo>
                    <a:pt x="27281" y="5983"/>
                    <a:pt x="41724" y="0"/>
                    <a:pt x="56784" y="0"/>
                  </a:cubicBezTo>
                  <a:lnTo>
                    <a:pt x="4770823" y="0"/>
                  </a:lnTo>
                  <a:cubicBezTo>
                    <a:pt x="4785883" y="0"/>
                    <a:pt x="4800326" y="5983"/>
                    <a:pt x="4810975" y="16632"/>
                  </a:cubicBezTo>
                  <a:cubicBezTo>
                    <a:pt x="4821624" y="27281"/>
                    <a:pt x="4827607" y="41724"/>
                    <a:pt x="4827607" y="56784"/>
                  </a:cubicBezTo>
                  <a:lnTo>
                    <a:pt x="4827607" y="511054"/>
                  </a:lnTo>
                  <a:cubicBezTo>
                    <a:pt x="4827607" y="526114"/>
                    <a:pt x="4821624" y="540557"/>
                    <a:pt x="4810975" y="551206"/>
                  </a:cubicBezTo>
                  <a:cubicBezTo>
                    <a:pt x="4800326" y="561855"/>
                    <a:pt x="4785883" y="567838"/>
                    <a:pt x="4770823" y="567838"/>
                  </a:cubicBezTo>
                  <a:lnTo>
                    <a:pt x="56784" y="567838"/>
                  </a:lnTo>
                  <a:cubicBezTo>
                    <a:pt x="41724" y="567838"/>
                    <a:pt x="27281" y="561855"/>
                    <a:pt x="16632" y="551206"/>
                  </a:cubicBezTo>
                  <a:cubicBezTo>
                    <a:pt x="5983" y="540557"/>
                    <a:pt x="0" y="526114"/>
                    <a:pt x="0" y="511054"/>
                  </a:cubicBezTo>
                  <a:lnTo>
                    <a:pt x="0" y="56784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2D2DB9">
                  <a:shade val="80000"/>
                  <a:hueOff val="0"/>
                  <a:satOff val="-4695"/>
                  <a:lumOff val="6085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333" tIns="27713" rIns="35333" bIns="27713" spcCol="1270" anchor="ctr"/>
            <a:lstStyle/>
            <a:p>
              <a:pPr algn="ctr" defTabSz="48379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25" dirty="0">
                  <a:solidFill>
                    <a:srgbClr val="262699"/>
                  </a:solidFill>
                  <a:latin typeface="Verdana"/>
                  <a:ea typeface="MS Gothic"/>
                  <a:cs typeface="Verdana"/>
                </a:rPr>
                <a:t>Technologies and processes materials for sustainability </a:t>
              </a:r>
              <a:endParaRPr lang="it-IT" sz="1125" dirty="0">
                <a:solidFill>
                  <a:srgbClr val="262699"/>
                </a:solidFill>
                <a:ea typeface="MS Gothic"/>
              </a:endParaRPr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5440443" y="2618725"/>
              <a:ext cx="524966" cy="18428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602"/>
                  </a:lnTo>
                  <a:lnTo>
                    <a:pt x="582788" y="1841602"/>
                  </a:lnTo>
                </a:path>
              </a:pathLst>
            </a:custGeom>
            <a:noFill/>
            <a:ln w="25400" cap="flat" cmpd="sng" algn="ctr">
              <a:solidFill>
                <a:srgbClr val="2D2DB9">
                  <a:tint val="99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igura a mano libera 26"/>
            <p:cNvSpPr/>
            <p:nvPr/>
          </p:nvSpPr>
          <p:spPr>
            <a:xfrm>
              <a:off x="5965409" y="3998098"/>
              <a:ext cx="4828417" cy="568257"/>
            </a:xfrm>
            <a:custGeom>
              <a:avLst/>
              <a:gdLst>
                <a:gd name="connsiteX0" fmla="*/ 0 w 4827607"/>
                <a:gd name="connsiteY0" fmla="*/ 56784 h 567838"/>
                <a:gd name="connsiteX1" fmla="*/ 16632 w 4827607"/>
                <a:gd name="connsiteY1" fmla="*/ 16632 h 567838"/>
                <a:gd name="connsiteX2" fmla="*/ 56784 w 4827607"/>
                <a:gd name="connsiteY2" fmla="*/ 0 h 567838"/>
                <a:gd name="connsiteX3" fmla="*/ 4770823 w 4827607"/>
                <a:gd name="connsiteY3" fmla="*/ 0 h 567838"/>
                <a:gd name="connsiteX4" fmla="*/ 4810975 w 4827607"/>
                <a:gd name="connsiteY4" fmla="*/ 16632 h 567838"/>
                <a:gd name="connsiteX5" fmla="*/ 4827607 w 4827607"/>
                <a:gd name="connsiteY5" fmla="*/ 56784 h 567838"/>
                <a:gd name="connsiteX6" fmla="*/ 4827607 w 4827607"/>
                <a:gd name="connsiteY6" fmla="*/ 511054 h 567838"/>
                <a:gd name="connsiteX7" fmla="*/ 4810975 w 4827607"/>
                <a:gd name="connsiteY7" fmla="*/ 551206 h 567838"/>
                <a:gd name="connsiteX8" fmla="*/ 4770823 w 4827607"/>
                <a:gd name="connsiteY8" fmla="*/ 567838 h 567838"/>
                <a:gd name="connsiteX9" fmla="*/ 56784 w 4827607"/>
                <a:gd name="connsiteY9" fmla="*/ 567838 h 567838"/>
                <a:gd name="connsiteX10" fmla="*/ 16632 w 4827607"/>
                <a:gd name="connsiteY10" fmla="*/ 551206 h 567838"/>
                <a:gd name="connsiteX11" fmla="*/ 0 w 4827607"/>
                <a:gd name="connsiteY11" fmla="*/ 511054 h 567838"/>
                <a:gd name="connsiteX12" fmla="*/ 0 w 4827607"/>
                <a:gd name="connsiteY12" fmla="*/ 56784 h 56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7607" h="567838">
                  <a:moveTo>
                    <a:pt x="0" y="56784"/>
                  </a:moveTo>
                  <a:cubicBezTo>
                    <a:pt x="0" y="41724"/>
                    <a:pt x="5983" y="27281"/>
                    <a:pt x="16632" y="16632"/>
                  </a:cubicBezTo>
                  <a:cubicBezTo>
                    <a:pt x="27281" y="5983"/>
                    <a:pt x="41724" y="0"/>
                    <a:pt x="56784" y="0"/>
                  </a:cubicBezTo>
                  <a:lnTo>
                    <a:pt x="4770823" y="0"/>
                  </a:lnTo>
                  <a:cubicBezTo>
                    <a:pt x="4785883" y="0"/>
                    <a:pt x="4800326" y="5983"/>
                    <a:pt x="4810975" y="16632"/>
                  </a:cubicBezTo>
                  <a:cubicBezTo>
                    <a:pt x="4821624" y="27281"/>
                    <a:pt x="4827607" y="41724"/>
                    <a:pt x="4827607" y="56784"/>
                  </a:cubicBezTo>
                  <a:lnTo>
                    <a:pt x="4827607" y="511054"/>
                  </a:lnTo>
                  <a:cubicBezTo>
                    <a:pt x="4827607" y="526114"/>
                    <a:pt x="4821624" y="540557"/>
                    <a:pt x="4810975" y="551206"/>
                  </a:cubicBezTo>
                  <a:cubicBezTo>
                    <a:pt x="4800326" y="561855"/>
                    <a:pt x="4785883" y="567838"/>
                    <a:pt x="4770823" y="567838"/>
                  </a:cubicBezTo>
                  <a:lnTo>
                    <a:pt x="56784" y="567838"/>
                  </a:lnTo>
                  <a:cubicBezTo>
                    <a:pt x="41724" y="567838"/>
                    <a:pt x="27281" y="561855"/>
                    <a:pt x="16632" y="551206"/>
                  </a:cubicBezTo>
                  <a:cubicBezTo>
                    <a:pt x="5983" y="540557"/>
                    <a:pt x="0" y="526114"/>
                    <a:pt x="0" y="511054"/>
                  </a:cubicBezTo>
                  <a:lnTo>
                    <a:pt x="0" y="56784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2D2DB9">
                  <a:shade val="80000"/>
                  <a:hueOff val="0"/>
                  <a:satOff val="-9390"/>
                  <a:lumOff val="1217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333" tIns="27713" rIns="35333" bIns="27713" spcCol="1270" anchor="ctr"/>
            <a:lstStyle/>
            <a:p>
              <a:pPr algn="ctr" defTabSz="48379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25" dirty="0">
                  <a:solidFill>
                    <a:srgbClr val="262699"/>
                  </a:solidFill>
                  <a:latin typeface="Verdana"/>
                  <a:ea typeface="MS Gothic"/>
                  <a:cs typeface="Verdana"/>
                </a:rPr>
                <a:t>Models and technologies to reduce human impacts and natural hazards </a:t>
              </a:r>
              <a:endParaRPr lang="it-IT" sz="1125" dirty="0">
                <a:solidFill>
                  <a:srgbClr val="262699"/>
                </a:solidFill>
                <a:ea typeface="MS Gothic"/>
              </a:endParaRPr>
            </a:p>
          </p:txBody>
        </p:sp>
        <p:sp>
          <p:nvSpPr>
            <p:cNvPr id="29" name="Figura a mano libera 28"/>
            <p:cNvSpPr/>
            <p:nvPr/>
          </p:nvSpPr>
          <p:spPr>
            <a:xfrm>
              <a:off x="5440443" y="2693329"/>
              <a:ext cx="524966" cy="2552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50984"/>
                  </a:lnTo>
                  <a:lnTo>
                    <a:pt x="582788" y="2550984"/>
                  </a:lnTo>
                </a:path>
              </a:pathLst>
            </a:custGeom>
            <a:noFill/>
            <a:ln w="25400" cap="flat" cmpd="sng" algn="ctr">
              <a:solidFill>
                <a:srgbClr val="2D2DB9">
                  <a:tint val="99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igura a mano libera 29"/>
            <p:cNvSpPr/>
            <p:nvPr/>
          </p:nvSpPr>
          <p:spPr>
            <a:xfrm>
              <a:off x="5965409" y="4707626"/>
              <a:ext cx="4828417" cy="568257"/>
            </a:xfrm>
            <a:custGeom>
              <a:avLst/>
              <a:gdLst>
                <a:gd name="connsiteX0" fmla="*/ 0 w 4827607"/>
                <a:gd name="connsiteY0" fmla="*/ 56784 h 567838"/>
                <a:gd name="connsiteX1" fmla="*/ 16632 w 4827607"/>
                <a:gd name="connsiteY1" fmla="*/ 16632 h 567838"/>
                <a:gd name="connsiteX2" fmla="*/ 56784 w 4827607"/>
                <a:gd name="connsiteY2" fmla="*/ 0 h 567838"/>
                <a:gd name="connsiteX3" fmla="*/ 4770823 w 4827607"/>
                <a:gd name="connsiteY3" fmla="*/ 0 h 567838"/>
                <a:gd name="connsiteX4" fmla="*/ 4810975 w 4827607"/>
                <a:gd name="connsiteY4" fmla="*/ 16632 h 567838"/>
                <a:gd name="connsiteX5" fmla="*/ 4827607 w 4827607"/>
                <a:gd name="connsiteY5" fmla="*/ 56784 h 567838"/>
                <a:gd name="connsiteX6" fmla="*/ 4827607 w 4827607"/>
                <a:gd name="connsiteY6" fmla="*/ 511054 h 567838"/>
                <a:gd name="connsiteX7" fmla="*/ 4810975 w 4827607"/>
                <a:gd name="connsiteY7" fmla="*/ 551206 h 567838"/>
                <a:gd name="connsiteX8" fmla="*/ 4770823 w 4827607"/>
                <a:gd name="connsiteY8" fmla="*/ 567838 h 567838"/>
                <a:gd name="connsiteX9" fmla="*/ 56784 w 4827607"/>
                <a:gd name="connsiteY9" fmla="*/ 567838 h 567838"/>
                <a:gd name="connsiteX10" fmla="*/ 16632 w 4827607"/>
                <a:gd name="connsiteY10" fmla="*/ 551206 h 567838"/>
                <a:gd name="connsiteX11" fmla="*/ 0 w 4827607"/>
                <a:gd name="connsiteY11" fmla="*/ 511054 h 567838"/>
                <a:gd name="connsiteX12" fmla="*/ 0 w 4827607"/>
                <a:gd name="connsiteY12" fmla="*/ 56784 h 56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7607" h="567838">
                  <a:moveTo>
                    <a:pt x="0" y="56784"/>
                  </a:moveTo>
                  <a:cubicBezTo>
                    <a:pt x="0" y="41724"/>
                    <a:pt x="5983" y="27281"/>
                    <a:pt x="16632" y="16632"/>
                  </a:cubicBezTo>
                  <a:cubicBezTo>
                    <a:pt x="27281" y="5983"/>
                    <a:pt x="41724" y="0"/>
                    <a:pt x="56784" y="0"/>
                  </a:cubicBezTo>
                  <a:lnTo>
                    <a:pt x="4770823" y="0"/>
                  </a:lnTo>
                  <a:cubicBezTo>
                    <a:pt x="4785883" y="0"/>
                    <a:pt x="4800326" y="5983"/>
                    <a:pt x="4810975" y="16632"/>
                  </a:cubicBezTo>
                  <a:cubicBezTo>
                    <a:pt x="4821624" y="27281"/>
                    <a:pt x="4827607" y="41724"/>
                    <a:pt x="4827607" y="56784"/>
                  </a:cubicBezTo>
                  <a:lnTo>
                    <a:pt x="4827607" y="511054"/>
                  </a:lnTo>
                  <a:cubicBezTo>
                    <a:pt x="4827607" y="526114"/>
                    <a:pt x="4821624" y="540557"/>
                    <a:pt x="4810975" y="551206"/>
                  </a:cubicBezTo>
                  <a:cubicBezTo>
                    <a:pt x="4800326" y="561855"/>
                    <a:pt x="4785883" y="567838"/>
                    <a:pt x="4770823" y="567838"/>
                  </a:cubicBezTo>
                  <a:lnTo>
                    <a:pt x="56784" y="567838"/>
                  </a:lnTo>
                  <a:cubicBezTo>
                    <a:pt x="41724" y="567838"/>
                    <a:pt x="27281" y="561855"/>
                    <a:pt x="16632" y="551206"/>
                  </a:cubicBezTo>
                  <a:cubicBezTo>
                    <a:pt x="5983" y="540557"/>
                    <a:pt x="0" y="526114"/>
                    <a:pt x="0" y="511054"/>
                  </a:cubicBezTo>
                  <a:lnTo>
                    <a:pt x="0" y="56784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2D2DB9">
                  <a:shade val="80000"/>
                  <a:hueOff val="0"/>
                  <a:satOff val="-14086"/>
                  <a:lumOff val="18255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333" tIns="27713" rIns="35333" bIns="27713" spcCol="1270" anchor="ctr"/>
            <a:lstStyle/>
            <a:p>
              <a:pPr algn="ctr" defTabSz="48379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25">
                  <a:solidFill>
                    <a:srgbClr val="262699"/>
                  </a:solidFill>
                  <a:latin typeface="Verdana"/>
                  <a:ea typeface="MS Gothic"/>
                  <a:cs typeface="Verdana"/>
                </a:rPr>
                <a:t>Protection and enhancement of the territory and natural capital </a:t>
              </a:r>
              <a:endParaRPr lang="it-IT" sz="1125">
                <a:solidFill>
                  <a:srgbClr val="262699"/>
                </a:solidFill>
                <a:ea typeface="MS Gothic"/>
              </a:endParaRPr>
            </a:p>
          </p:txBody>
        </p:sp>
        <p:sp>
          <p:nvSpPr>
            <p:cNvPr id="31" name="Figura a mano libera 30"/>
            <p:cNvSpPr/>
            <p:nvPr/>
          </p:nvSpPr>
          <p:spPr>
            <a:xfrm>
              <a:off x="5440443" y="2750473"/>
              <a:ext cx="524966" cy="32619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60367"/>
                  </a:lnTo>
                  <a:lnTo>
                    <a:pt x="582788" y="3260367"/>
                  </a:lnTo>
                </a:path>
              </a:pathLst>
            </a:custGeom>
            <a:noFill/>
            <a:ln w="25400" cap="flat" cmpd="sng" algn="ctr">
              <a:solidFill>
                <a:srgbClr val="2D2DB9">
                  <a:tint val="99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igura a mano libera 31"/>
            <p:cNvSpPr/>
            <p:nvPr/>
          </p:nvSpPr>
          <p:spPr>
            <a:xfrm>
              <a:off x="5965409" y="5417154"/>
              <a:ext cx="4828417" cy="568257"/>
            </a:xfrm>
            <a:custGeom>
              <a:avLst/>
              <a:gdLst>
                <a:gd name="connsiteX0" fmla="*/ 0 w 4827607"/>
                <a:gd name="connsiteY0" fmla="*/ 56784 h 567838"/>
                <a:gd name="connsiteX1" fmla="*/ 16632 w 4827607"/>
                <a:gd name="connsiteY1" fmla="*/ 16632 h 567838"/>
                <a:gd name="connsiteX2" fmla="*/ 56784 w 4827607"/>
                <a:gd name="connsiteY2" fmla="*/ 0 h 567838"/>
                <a:gd name="connsiteX3" fmla="*/ 4770823 w 4827607"/>
                <a:gd name="connsiteY3" fmla="*/ 0 h 567838"/>
                <a:gd name="connsiteX4" fmla="*/ 4810975 w 4827607"/>
                <a:gd name="connsiteY4" fmla="*/ 16632 h 567838"/>
                <a:gd name="connsiteX5" fmla="*/ 4827607 w 4827607"/>
                <a:gd name="connsiteY5" fmla="*/ 56784 h 567838"/>
                <a:gd name="connsiteX6" fmla="*/ 4827607 w 4827607"/>
                <a:gd name="connsiteY6" fmla="*/ 511054 h 567838"/>
                <a:gd name="connsiteX7" fmla="*/ 4810975 w 4827607"/>
                <a:gd name="connsiteY7" fmla="*/ 551206 h 567838"/>
                <a:gd name="connsiteX8" fmla="*/ 4770823 w 4827607"/>
                <a:gd name="connsiteY8" fmla="*/ 567838 h 567838"/>
                <a:gd name="connsiteX9" fmla="*/ 56784 w 4827607"/>
                <a:gd name="connsiteY9" fmla="*/ 567838 h 567838"/>
                <a:gd name="connsiteX10" fmla="*/ 16632 w 4827607"/>
                <a:gd name="connsiteY10" fmla="*/ 551206 h 567838"/>
                <a:gd name="connsiteX11" fmla="*/ 0 w 4827607"/>
                <a:gd name="connsiteY11" fmla="*/ 511054 h 567838"/>
                <a:gd name="connsiteX12" fmla="*/ 0 w 4827607"/>
                <a:gd name="connsiteY12" fmla="*/ 56784 h 56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7607" h="567838">
                  <a:moveTo>
                    <a:pt x="0" y="56784"/>
                  </a:moveTo>
                  <a:cubicBezTo>
                    <a:pt x="0" y="41724"/>
                    <a:pt x="5983" y="27281"/>
                    <a:pt x="16632" y="16632"/>
                  </a:cubicBezTo>
                  <a:cubicBezTo>
                    <a:pt x="27281" y="5983"/>
                    <a:pt x="41724" y="0"/>
                    <a:pt x="56784" y="0"/>
                  </a:cubicBezTo>
                  <a:lnTo>
                    <a:pt x="4770823" y="0"/>
                  </a:lnTo>
                  <a:cubicBezTo>
                    <a:pt x="4785883" y="0"/>
                    <a:pt x="4800326" y="5983"/>
                    <a:pt x="4810975" y="16632"/>
                  </a:cubicBezTo>
                  <a:cubicBezTo>
                    <a:pt x="4821624" y="27281"/>
                    <a:pt x="4827607" y="41724"/>
                    <a:pt x="4827607" y="56784"/>
                  </a:cubicBezTo>
                  <a:lnTo>
                    <a:pt x="4827607" y="511054"/>
                  </a:lnTo>
                  <a:cubicBezTo>
                    <a:pt x="4827607" y="526114"/>
                    <a:pt x="4821624" y="540557"/>
                    <a:pt x="4810975" y="551206"/>
                  </a:cubicBezTo>
                  <a:cubicBezTo>
                    <a:pt x="4800326" y="561855"/>
                    <a:pt x="4785883" y="567838"/>
                    <a:pt x="4770823" y="567838"/>
                  </a:cubicBezTo>
                  <a:lnTo>
                    <a:pt x="56784" y="567838"/>
                  </a:lnTo>
                  <a:cubicBezTo>
                    <a:pt x="41724" y="567838"/>
                    <a:pt x="27281" y="561855"/>
                    <a:pt x="16632" y="551206"/>
                  </a:cubicBezTo>
                  <a:cubicBezTo>
                    <a:pt x="5983" y="540557"/>
                    <a:pt x="0" y="526114"/>
                    <a:pt x="0" y="511054"/>
                  </a:cubicBezTo>
                  <a:lnTo>
                    <a:pt x="0" y="56784"/>
                  </a:lnTo>
                  <a:close/>
                </a:path>
              </a:pathLst>
            </a:custGeom>
            <a:solidFill>
              <a:srgbClr val="800000">
                <a:alpha val="90000"/>
              </a:srgbClr>
            </a:solidFill>
            <a:ln w="25400" cap="flat" cmpd="sng" algn="ctr">
              <a:solidFill>
                <a:srgbClr val="2D2DB9">
                  <a:shade val="80000"/>
                  <a:hueOff val="0"/>
                  <a:satOff val="-18781"/>
                  <a:lumOff val="2434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333" tIns="27713" rIns="35333" bIns="27713" spcCol="1270" anchor="ctr"/>
            <a:lstStyle/>
            <a:p>
              <a:pPr algn="ctr" defTabSz="48379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25" b="1" dirty="0">
                  <a:solidFill>
                    <a:srgbClr val="FFFFFF"/>
                  </a:solidFill>
                  <a:latin typeface="Verdana"/>
                  <a:ea typeface="MS Gothic"/>
                  <a:cs typeface="Verdana"/>
                </a:rPr>
                <a:t>Biotechnologies and </a:t>
              </a:r>
              <a:br>
                <a:rPr lang="en-GB" sz="1125" b="1" dirty="0">
                  <a:solidFill>
                    <a:srgbClr val="FFFFFF"/>
                  </a:solidFill>
                  <a:latin typeface="Verdana"/>
                  <a:ea typeface="MS Gothic"/>
                  <a:cs typeface="Verdana"/>
                </a:rPr>
              </a:br>
              <a:r>
                <a:rPr lang="en-GB" sz="1125" b="1" dirty="0">
                  <a:solidFill>
                    <a:srgbClr val="FFFFFF"/>
                  </a:solidFill>
                  <a:latin typeface="Verdana"/>
                  <a:ea typeface="MS Gothic"/>
                  <a:cs typeface="Verdana"/>
                </a:rPr>
                <a:t>Agro-Industry  </a:t>
              </a:r>
            </a:p>
          </p:txBody>
        </p:sp>
        <p:sp>
          <p:nvSpPr>
            <p:cNvPr id="33" name="Figura a mano libera 32"/>
            <p:cNvSpPr/>
            <p:nvPr/>
          </p:nvSpPr>
          <p:spPr>
            <a:xfrm>
              <a:off x="5440443" y="2817140"/>
              <a:ext cx="524966" cy="39714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69749"/>
                  </a:lnTo>
                  <a:lnTo>
                    <a:pt x="582788" y="3969749"/>
                  </a:lnTo>
                </a:path>
              </a:pathLst>
            </a:custGeom>
            <a:noFill/>
            <a:ln w="25400" cap="flat" cmpd="sng" algn="ctr">
              <a:solidFill>
                <a:srgbClr val="2D2DB9">
                  <a:tint val="99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igura a mano libera 34"/>
            <p:cNvSpPr/>
            <p:nvPr/>
          </p:nvSpPr>
          <p:spPr>
            <a:xfrm>
              <a:off x="5965409" y="6128269"/>
              <a:ext cx="4828417" cy="566669"/>
            </a:xfrm>
            <a:custGeom>
              <a:avLst/>
              <a:gdLst>
                <a:gd name="connsiteX0" fmla="*/ 0 w 4827607"/>
                <a:gd name="connsiteY0" fmla="*/ 56784 h 567838"/>
                <a:gd name="connsiteX1" fmla="*/ 16632 w 4827607"/>
                <a:gd name="connsiteY1" fmla="*/ 16632 h 567838"/>
                <a:gd name="connsiteX2" fmla="*/ 56784 w 4827607"/>
                <a:gd name="connsiteY2" fmla="*/ 0 h 567838"/>
                <a:gd name="connsiteX3" fmla="*/ 4770823 w 4827607"/>
                <a:gd name="connsiteY3" fmla="*/ 0 h 567838"/>
                <a:gd name="connsiteX4" fmla="*/ 4810975 w 4827607"/>
                <a:gd name="connsiteY4" fmla="*/ 16632 h 567838"/>
                <a:gd name="connsiteX5" fmla="*/ 4827607 w 4827607"/>
                <a:gd name="connsiteY5" fmla="*/ 56784 h 567838"/>
                <a:gd name="connsiteX6" fmla="*/ 4827607 w 4827607"/>
                <a:gd name="connsiteY6" fmla="*/ 511054 h 567838"/>
                <a:gd name="connsiteX7" fmla="*/ 4810975 w 4827607"/>
                <a:gd name="connsiteY7" fmla="*/ 551206 h 567838"/>
                <a:gd name="connsiteX8" fmla="*/ 4770823 w 4827607"/>
                <a:gd name="connsiteY8" fmla="*/ 567838 h 567838"/>
                <a:gd name="connsiteX9" fmla="*/ 56784 w 4827607"/>
                <a:gd name="connsiteY9" fmla="*/ 567838 h 567838"/>
                <a:gd name="connsiteX10" fmla="*/ 16632 w 4827607"/>
                <a:gd name="connsiteY10" fmla="*/ 551206 h 567838"/>
                <a:gd name="connsiteX11" fmla="*/ 0 w 4827607"/>
                <a:gd name="connsiteY11" fmla="*/ 511054 h 567838"/>
                <a:gd name="connsiteX12" fmla="*/ 0 w 4827607"/>
                <a:gd name="connsiteY12" fmla="*/ 56784 h 56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27607" h="567838">
                  <a:moveTo>
                    <a:pt x="0" y="56784"/>
                  </a:moveTo>
                  <a:cubicBezTo>
                    <a:pt x="0" y="41724"/>
                    <a:pt x="5983" y="27281"/>
                    <a:pt x="16632" y="16632"/>
                  </a:cubicBezTo>
                  <a:cubicBezTo>
                    <a:pt x="27281" y="5983"/>
                    <a:pt x="41724" y="0"/>
                    <a:pt x="56784" y="0"/>
                  </a:cubicBezTo>
                  <a:lnTo>
                    <a:pt x="4770823" y="0"/>
                  </a:lnTo>
                  <a:cubicBezTo>
                    <a:pt x="4785883" y="0"/>
                    <a:pt x="4800326" y="5983"/>
                    <a:pt x="4810975" y="16632"/>
                  </a:cubicBezTo>
                  <a:cubicBezTo>
                    <a:pt x="4821624" y="27281"/>
                    <a:pt x="4827607" y="41724"/>
                    <a:pt x="4827607" y="56784"/>
                  </a:cubicBezTo>
                  <a:lnTo>
                    <a:pt x="4827607" y="511054"/>
                  </a:lnTo>
                  <a:cubicBezTo>
                    <a:pt x="4827607" y="526114"/>
                    <a:pt x="4821624" y="540557"/>
                    <a:pt x="4810975" y="551206"/>
                  </a:cubicBezTo>
                  <a:cubicBezTo>
                    <a:pt x="4800326" y="561855"/>
                    <a:pt x="4785883" y="567838"/>
                    <a:pt x="4770823" y="567838"/>
                  </a:cubicBezTo>
                  <a:lnTo>
                    <a:pt x="56784" y="567838"/>
                  </a:lnTo>
                  <a:cubicBezTo>
                    <a:pt x="41724" y="567838"/>
                    <a:pt x="27281" y="561855"/>
                    <a:pt x="16632" y="551206"/>
                  </a:cubicBezTo>
                  <a:cubicBezTo>
                    <a:pt x="5983" y="540557"/>
                    <a:pt x="0" y="526114"/>
                    <a:pt x="0" y="511054"/>
                  </a:cubicBezTo>
                  <a:lnTo>
                    <a:pt x="0" y="56784"/>
                  </a:lnTo>
                  <a:close/>
                </a:path>
              </a:pathLst>
            </a:cu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2D2DB9">
                  <a:shade val="80000"/>
                  <a:hueOff val="0"/>
                  <a:satOff val="-23476"/>
                  <a:lumOff val="30425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333" tIns="27713" rIns="35333" bIns="27713" spcCol="1270" anchor="ctr"/>
            <a:lstStyle/>
            <a:p>
              <a:pPr algn="ctr" defTabSz="48379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25" dirty="0">
                  <a:solidFill>
                    <a:srgbClr val="3333CC">
                      <a:lumMod val="75000"/>
                    </a:srgbClr>
                  </a:solidFill>
                  <a:latin typeface="Verdana"/>
                  <a:ea typeface="MS Gothic"/>
                  <a:cs typeface="Verdana"/>
                </a:rPr>
                <a:t>Technologies and methodologies for the protection of health </a:t>
              </a:r>
            </a:p>
          </p:txBody>
        </p:sp>
      </p:grpSp>
      <p:grpSp>
        <p:nvGrpSpPr>
          <p:cNvPr id="7172" name="Gruppo 13"/>
          <p:cNvGrpSpPr>
            <a:grpSpLocks/>
          </p:cNvGrpSpPr>
          <p:nvPr/>
        </p:nvGrpSpPr>
        <p:grpSpPr bwMode="auto">
          <a:xfrm>
            <a:off x="2675335" y="981075"/>
            <a:ext cx="4370784" cy="426244"/>
            <a:chOff x="1090065" y="1763"/>
            <a:chExt cx="5827888" cy="567505"/>
          </a:xfrm>
        </p:grpSpPr>
        <p:sp>
          <p:nvSpPr>
            <p:cNvPr id="15" name="Rettangolo arrotondato 14"/>
            <p:cNvSpPr/>
            <p:nvPr/>
          </p:nvSpPr>
          <p:spPr>
            <a:xfrm>
              <a:off x="1090065" y="1763"/>
              <a:ext cx="5827888" cy="56750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1107528" y="17615"/>
              <a:ext cx="5792963" cy="53580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24289" tIns="16193" rIns="24289" bIns="16193" spcCol="1270" anchor="ctr"/>
            <a:lstStyle/>
            <a:p>
              <a:pPr algn="ctr" defTabSz="5140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25" b="1" dirty="0">
                  <a:solidFill>
                    <a:schemeClr val="bg1"/>
                  </a:solidFill>
                  <a:latin typeface="Verdana" charset="0"/>
                  <a:ea typeface="MS Gothic"/>
                </a:rPr>
                <a:t>DEPARTMENT ENERGY TECHNOLOGIES</a:t>
              </a:r>
              <a:endParaRPr lang="it-IT" sz="1125" b="1" dirty="0">
                <a:solidFill>
                  <a:schemeClr val="bg1"/>
                </a:solidFill>
                <a:ea typeface="MS Gothic"/>
              </a:endParaRPr>
            </a:p>
          </p:txBody>
        </p:sp>
      </p:grpSp>
      <p:grpSp>
        <p:nvGrpSpPr>
          <p:cNvPr id="7173" name="Gruppo 16"/>
          <p:cNvGrpSpPr>
            <a:grpSpLocks/>
          </p:cNvGrpSpPr>
          <p:nvPr/>
        </p:nvGrpSpPr>
        <p:grpSpPr bwMode="auto">
          <a:xfrm>
            <a:off x="2663429" y="22531"/>
            <a:ext cx="4369594" cy="426244"/>
            <a:chOff x="1090065" y="1763"/>
            <a:chExt cx="5827888" cy="567505"/>
          </a:xfrm>
        </p:grpSpPr>
        <p:sp>
          <p:nvSpPr>
            <p:cNvPr id="18" name="Rettangolo arrotondato 17"/>
            <p:cNvSpPr/>
            <p:nvPr/>
          </p:nvSpPr>
          <p:spPr>
            <a:xfrm>
              <a:off x="1090065" y="1763"/>
              <a:ext cx="5827888" cy="56750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105945" y="17615"/>
              <a:ext cx="5796128" cy="535801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24289" tIns="16193" rIns="24289" bIns="16193" spcCol="1270" anchor="ctr"/>
            <a:lstStyle/>
            <a:p>
              <a:pPr algn="ctr" defTabSz="5140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25" b="1" dirty="0">
                  <a:solidFill>
                    <a:schemeClr val="tx2">
                      <a:lumMod val="10000"/>
                    </a:schemeClr>
                  </a:solidFill>
                  <a:latin typeface="Verdana" charset="0"/>
                  <a:ea typeface="MS Gothic"/>
                </a:rPr>
                <a:t>DEPARTMENT NUCLEAR FUSION AND </a:t>
              </a:r>
              <a:br>
                <a:rPr lang="it-IT" sz="1125" b="1" dirty="0">
                  <a:solidFill>
                    <a:schemeClr val="tx2">
                      <a:lumMod val="10000"/>
                    </a:schemeClr>
                  </a:solidFill>
                  <a:latin typeface="Verdana" charset="0"/>
                  <a:ea typeface="MS Gothic"/>
                </a:rPr>
              </a:br>
              <a:r>
                <a:rPr lang="it-IT" sz="1125" b="1" dirty="0">
                  <a:solidFill>
                    <a:schemeClr val="tx2">
                      <a:lumMod val="10000"/>
                    </a:schemeClr>
                  </a:solidFill>
                  <a:latin typeface="Verdana" charset="0"/>
                  <a:ea typeface="MS Gothic"/>
                </a:rPr>
                <a:t>TECHNONOLOGY FOR NUCLEAR SAFETY </a:t>
              </a:r>
              <a:endParaRPr lang="it-IT" sz="1125" b="1" dirty="0">
                <a:solidFill>
                  <a:schemeClr val="tx2">
                    <a:lumMod val="10000"/>
                  </a:schemeClr>
                </a:solidFill>
                <a:ea typeface="MS Gothic"/>
              </a:endParaRPr>
            </a:p>
          </p:txBody>
        </p:sp>
      </p:grpSp>
      <p:cxnSp>
        <p:nvCxnSpPr>
          <p:cNvPr id="21" name="Connettore 4 20"/>
          <p:cNvCxnSpPr>
            <a:endCxn id="18" idx="1"/>
          </p:cNvCxnSpPr>
          <p:nvPr/>
        </p:nvCxnSpPr>
        <p:spPr bwMode="auto">
          <a:xfrm flipV="1">
            <a:off x="1987154" y="235654"/>
            <a:ext cx="676275" cy="602456"/>
          </a:xfrm>
          <a:prstGeom prst="bentConnector3">
            <a:avLst>
              <a:gd name="adj1" fmla="val -1009"/>
            </a:avLst>
          </a:prstGeom>
          <a:solidFill>
            <a:srgbClr val="00B8FF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4 27"/>
          <p:cNvCxnSpPr/>
          <p:nvPr/>
        </p:nvCxnSpPr>
        <p:spPr bwMode="auto">
          <a:xfrm rot="16200000" flipH="1">
            <a:off x="2109788" y="1047751"/>
            <a:ext cx="431006" cy="676275"/>
          </a:xfrm>
          <a:prstGeom prst="bentConnector2">
            <a:avLst/>
          </a:prstGeom>
          <a:solidFill>
            <a:srgbClr val="00B8FF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839391"/>
            <a:ext cx="1354931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Connettore 1 33"/>
          <p:cNvCxnSpPr/>
          <p:nvPr/>
        </p:nvCxnSpPr>
        <p:spPr bwMode="auto">
          <a:xfrm>
            <a:off x="2426494" y="1071563"/>
            <a:ext cx="257175" cy="357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78" name="Immagine 3" descr="cartinaItaliaIngles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92" y="2322910"/>
            <a:ext cx="2849165" cy="1881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9" name="Gruppo 13"/>
          <p:cNvGrpSpPr>
            <a:grpSpLocks/>
          </p:cNvGrpSpPr>
          <p:nvPr/>
        </p:nvGrpSpPr>
        <p:grpSpPr bwMode="auto">
          <a:xfrm>
            <a:off x="2686050" y="497682"/>
            <a:ext cx="4370785" cy="426244"/>
            <a:chOff x="1090065" y="1763"/>
            <a:chExt cx="5827888" cy="567505"/>
          </a:xfrm>
        </p:grpSpPr>
        <p:sp>
          <p:nvSpPr>
            <p:cNvPr id="37" name="Rettangolo arrotondato 36"/>
            <p:cNvSpPr/>
            <p:nvPr/>
          </p:nvSpPr>
          <p:spPr>
            <a:xfrm>
              <a:off x="1090065" y="1763"/>
              <a:ext cx="5827888" cy="567505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38" name="Rettangolo 37"/>
            <p:cNvSpPr/>
            <p:nvPr/>
          </p:nvSpPr>
          <p:spPr>
            <a:xfrm>
              <a:off x="1107529" y="17615"/>
              <a:ext cx="5792961" cy="535801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24289" tIns="16193" rIns="24289" bIns="16193" spcCol="1270" anchor="ctr"/>
            <a:lstStyle/>
            <a:p>
              <a:pPr algn="ctr" defTabSz="51403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125" b="1" dirty="0">
                  <a:solidFill>
                    <a:schemeClr val="bg1"/>
                  </a:solidFill>
                  <a:latin typeface="Verdana" charset="0"/>
                  <a:ea typeface="MS Gothic"/>
                </a:rPr>
                <a:t>DEPARTMENT ENERGY EFFICIENCY</a:t>
              </a:r>
              <a:endParaRPr lang="it-IT" sz="1125" b="1" dirty="0">
                <a:solidFill>
                  <a:schemeClr val="bg1"/>
                </a:solidFill>
                <a:ea typeface="MS Gothic"/>
              </a:endParaRPr>
            </a:p>
          </p:txBody>
        </p:sp>
      </p:grpSp>
      <p:cxnSp>
        <p:nvCxnSpPr>
          <p:cNvPr id="43" name="Connettore 1 42"/>
          <p:cNvCxnSpPr/>
          <p:nvPr/>
        </p:nvCxnSpPr>
        <p:spPr bwMode="auto">
          <a:xfrm flipV="1">
            <a:off x="1978819" y="700088"/>
            <a:ext cx="704850" cy="3572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1D34CB2B-A1DC-456F-95FD-C9B8E92584B8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507688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Activities during the 2ND mission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393572-B6BA-4EFB-BD44-690F42C5A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04" y="1422108"/>
            <a:ext cx="2858755" cy="14936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435B5C9-F7AD-42FF-B94B-FA24650691AE}"/>
              </a:ext>
            </a:extLst>
          </p:cNvPr>
          <p:cNvSpPr/>
          <p:nvPr/>
        </p:nvSpPr>
        <p:spPr>
          <a:xfrm>
            <a:off x="154130" y="2915785"/>
            <a:ext cx="2952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>
                <a:latin typeface="+mj-lt"/>
                <a:ea typeface="+mj-ea"/>
                <a:cs typeface="+mj-cs"/>
              </a:rPr>
              <a:t>BioNanotech</a:t>
            </a:r>
            <a:r>
              <a:rPr lang="es-ES" sz="1400" dirty="0">
                <a:latin typeface="+mj-lt"/>
                <a:ea typeface="+mj-ea"/>
                <a:cs typeface="+mj-cs"/>
              </a:rPr>
              <a:t> Center – Central Univ.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D992BE-6963-4D43-96DB-E58BE7EBA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04" y="3223562"/>
            <a:ext cx="2704485" cy="15177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5709D18-D847-4D10-9248-84D9A827A84B}"/>
              </a:ext>
            </a:extLst>
          </p:cNvPr>
          <p:cNvSpPr/>
          <p:nvPr/>
        </p:nvSpPr>
        <p:spPr>
          <a:xfrm>
            <a:off x="1084453" y="4674923"/>
            <a:ext cx="126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CORPOGEN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9C3C2E-1116-4A7B-B82C-E8C06AFE0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104" y="1389821"/>
            <a:ext cx="2306650" cy="15463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BEC486B-56B7-48B5-83BE-5913EC35FA81}"/>
              </a:ext>
            </a:extLst>
          </p:cNvPr>
          <p:cNvSpPr/>
          <p:nvPr/>
        </p:nvSpPr>
        <p:spPr>
          <a:xfrm>
            <a:off x="3763370" y="2854230"/>
            <a:ext cx="86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+mj-lt"/>
                <a:ea typeface="+mj-ea"/>
                <a:cs typeface="+mj-cs"/>
              </a:rPr>
              <a:t>Invima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F5A1F42-C51A-44F9-850E-5DFCBF0D1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799" y="1422107"/>
            <a:ext cx="2710871" cy="149367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9B20269-EF68-4FF0-AC12-E53060EB1C9F}"/>
              </a:ext>
            </a:extLst>
          </p:cNvPr>
          <p:cNvSpPr/>
          <p:nvPr/>
        </p:nvSpPr>
        <p:spPr>
          <a:xfrm>
            <a:off x="5745706" y="2909768"/>
            <a:ext cx="2590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+mj-lt"/>
                <a:ea typeface="+mj-ea"/>
                <a:cs typeface="+mj-cs"/>
              </a:rPr>
              <a:t>Universidad de la Sabana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0A09B2-3122-4228-9420-0F80F30D8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5518" y="3171728"/>
            <a:ext cx="2306650" cy="148675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E078F24-DBDE-40D2-AB3F-FA0229260DAC}"/>
              </a:ext>
            </a:extLst>
          </p:cNvPr>
          <p:cNvSpPr/>
          <p:nvPr/>
        </p:nvSpPr>
        <p:spPr>
          <a:xfrm>
            <a:off x="3475347" y="4740407"/>
            <a:ext cx="4881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Instituto de Investigación de la empresa Alpina</a:t>
            </a:r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0D56CFA-40AE-4F59-9FF7-75A6E1ABEC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864" y="3239045"/>
            <a:ext cx="2306650" cy="1486753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F67C7DCF-CC77-4E58-9796-D7BB9EE7B101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181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Activities during the 2ND mission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FADE5B5-7983-4C5F-B5AB-9AF95F437238}"/>
              </a:ext>
            </a:extLst>
          </p:cNvPr>
          <p:cNvSpPr txBox="1">
            <a:spLocks/>
          </p:cNvSpPr>
          <p:nvPr/>
        </p:nvSpPr>
        <p:spPr>
          <a:xfrm>
            <a:off x="130059" y="3861243"/>
            <a:ext cx="2175872" cy="665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/>
              <a:t>Instituto de Biotecnología  Universidad Nacional</a:t>
            </a:r>
            <a:endParaRPr lang="es-CO" sz="2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69CBDFF-18F9-4E95-ADBA-60540A95BB51}"/>
              </a:ext>
            </a:extLst>
          </p:cNvPr>
          <p:cNvSpPr txBox="1">
            <a:spLocks/>
          </p:cNvSpPr>
          <p:nvPr/>
        </p:nvSpPr>
        <p:spPr>
          <a:xfrm>
            <a:off x="4146999" y="3808439"/>
            <a:ext cx="2950140" cy="75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800" dirty="0"/>
              <a:t>Instituto Colombiano Agropecuario - 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D0A4EF-C114-42A4-8097-4FE426A1F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7" y="1721750"/>
            <a:ext cx="1992417" cy="2092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F02EE9-86CB-46F4-B9ED-72727BDC3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26" y="1757018"/>
            <a:ext cx="2280331" cy="20920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B50D36-D349-4B14-9606-899A7D293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21" y="1757019"/>
            <a:ext cx="2154389" cy="20920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B7CD2EB-7E9F-4745-972D-469EB946942C}"/>
              </a:ext>
            </a:extLst>
          </p:cNvPr>
          <p:cNvSpPr/>
          <p:nvPr/>
        </p:nvSpPr>
        <p:spPr>
          <a:xfrm>
            <a:off x="2898535" y="4003512"/>
            <a:ext cx="108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err="1">
                <a:latin typeface="+mj-lt"/>
                <a:ea typeface="+mj-ea"/>
                <a:cs typeface="+mj-cs"/>
              </a:rPr>
              <a:t>Agrosavia</a:t>
            </a:r>
            <a:endParaRPr lang="es-ES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D3343A-EB08-4EE7-A780-75F3E45F9CF3}"/>
              </a:ext>
            </a:extLst>
          </p:cNvPr>
          <p:cNvSpPr/>
          <p:nvPr/>
        </p:nvSpPr>
        <p:spPr>
          <a:xfrm>
            <a:off x="6990132" y="3831882"/>
            <a:ext cx="22426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Instituto de Ciencia, Biotecnología e Innovación en Salud (IDCBIS)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61D5D07-0BDF-4A69-AE53-9BBAC5ED7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187" y="1721750"/>
            <a:ext cx="1862919" cy="2086689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C92A8784-4220-498F-B05F-1C6C0F4E7E74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358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" y="-825784"/>
            <a:ext cx="10612063" cy="5969284"/>
          </a:xfr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ACTIONS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05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0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ACTIONS</a:t>
            </a:r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s-MX" sz="2000" b="1" dirty="0">
                <a:solidFill>
                  <a:prstClr val="black"/>
                </a:solidFill>
                <a:latin typeface="+mj-lt"/>
              </a:rPr>
              <a:t>Key </a:t>
            </a:r>
            <a:r>
              <a:rPr lang="es-MX" sz="2000" b="1" dirty="0" err="1">
                <a:solidFill>
                  <a:prstClr val="black"/>
                </a:solidFill>
                <a:latin typeface="+mj-lt"/>
              </a:rPr>
              <a:t>actions</a:t>
            </a:r>
            <a:r>
              <a:rPr lang="es-MX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MX" sz="2000" b="1" dirty="0" err="1">
                <a:solidFill>
                  <a:prstClr val="black"/>
                </a:solidFill>
                <a:latin typeface="+mj-lt"/>
              </a:rPr>
              <a:t>to</a:t>
            </a:r>
            <a:r>
              <a:rPr lang="es-MX" sz="2000" b="1" dirty="0">
                <a:solidFill>
                  <a:prstClr val="black"/>
                </a:solidFill>
                <a:latin typeface="+mj-lt"/>
              </a:rPr>
              <a:t> be </a:t>
            </a:r>
            <a:r>
              <a:rPr lang="es-MX" sz="2000" b="1" dirty="0" err="1">
                <a:solidFill>
                  <a:prstClr val="black"/>
                </a:solidFill>
                <a:latin typeface="+mj-lt"/>
              </a:rPr>
              <a:t>taken</a:t>
            </a:r>
            <a:r>
              <a:rPr lang="es-MX" sz="2000" b="1" dirty="0">
                <a:solidFill>
                  <a:prstClr val="black"/>
                </a:solidFill>
                <a:latin typeface="+mj-lt"/>
              </a:rPr>
              <a:t>:</a:t>
            </a:r>
            <a:endParaRPr lang="it-IT" sz="2000" b="1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j-lt"/>
              </a:rPr>
              <a:t>LoA</a:t>
            </a:r>
            <a:r>
              <a:rPr lang="en-GB" sz="1800" dirty="0">
                <a:latin typeface="+mj-lt"/>
              </a:rPr>
              <a:t>, MoU, etc; Involve private sector; Help to develop business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Draw up a possible pilot project</a:t>
            </a:r>
          </a:p>
          <a:p>
            <a:pPr marL="342900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s-MX" sz="2000" b="1" dirty="0" err="1">
                <a:latin typeface="+mj-lt"/>
              </a:rPr>
              <a:t>Responsibilities</a:t>
            </a:r>
            <a:r>
              <a:rPr lang="es-MX" sz="2000" b="1" dirty="0">
                <a:latin typeface="+mj-lt"/>
              </a:rPr>
              <a:t>:</a:t>
            </a:r>
            <a:endParaRPr lang="it-IT" sz="2000" b="1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Lazio Region: </a:t>
            </a:r>
            <a:r>
              <a:rPr lang="en-US" sz="1800" dirty="0">
                <a:latin typeface="+mj-lt"/>
              </a:rPr>
              <a:t>Identify EU funds and instruments, applying specific call launched by EU </a:t>
            </a:r>
            <a:r>
              <a:rPr lang="en-US" sz="1800" dirty="0" err="1">
                <a:latin typeface="+mj-lt"/>
              </a:rPr>
              <a:t>Commision</a:t>
            </a:r>
            <a:endParaRPr lang="en-US" sz="18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Bogotá-Cundinamarca: </a:t>
            </a:r>
            <a:r>
              <a:rPr lang="en-US" sz="1800" dirty="0">
                <a:latin typeface="+mj-lt"/>
              </a:rPr>
              <a:t>Identify local funds and instruments, as well as identify possible national and regional actors to involve in a pilot project</a:t>
            </a:r>
            <a:endParaRPr lang="en-US" sz="1800" b="1" dirty="0">
              <a:latin typeface="+mj-lt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B8A23EF-2E67-4C93-889F-605B2382A31D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952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06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12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92863"/>
              </p:ext>
            </p:extLst>
          </p:nvPr>
        </p:nvGraphicFramePr>
        <p:xfrm>
          <a:off x="66849" y="1414682"/>
          <a:ext cx="8988022" cy="4204329"/>
        </p:xfrm>
        <a:graphic>
          <a:graphicData uri="http://schemas.openxmlformats.org/drawingml/2006/table">
            <a:tbl>
              <a:tblPr/>
              <a:tblGrid>
                <a:gridCol w="113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08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93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Milestones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Pairing Objective : SHARING Knowledge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Skills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Timeline (1 year)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 1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7" gridSpan="3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objective of the pairing 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milestone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Key objective of the Pairing 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Priorities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Activies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Timeline (1 year)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03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objective of the pairing 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 / Area / Theme 1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1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2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Priority 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0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Transformative activity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Action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7136931A-491A-4D49-850C-E06FFF60BC03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372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89" name="Marcador de texto 88"/>
          <p:cNvSpPr>
            <a:spLocks noGrp="1"/>
          </p:cNvSpPr>
          <p:nvPr>
            <p:ph type="body" sz="quarter" idx="10"/>
          </p:nvPr>
        </p:nvSpPr>
        <p:spPr>
          <a:xfrm>
            <a:off x="1163711" y="1480201"/>
            <a:ext cx="2965148" cy="276999"/>
          </a:xfrm>
        </p:spPr>
        <p:txBody>
          <a:bodyPr>
            <a:spAutoFit/>
          </a:bodyPr>
          <a:lstStyle/>
          <a:p>
            <a:r>
              <a:rPr lang="en-GB" dirty="0"/>
              <a:t>Pairing objective</a:t>
            </a:r>
          </a:p>
        </p:txBody>
      </p:sp>
      <p:sp>
        <p:nvSpPr>
          <p:cNvPr id="91" name="Marcador de texto 90"/>
          <p:cNvSpPr>
            <a:spLocks noGrp="1"/>
          </p:cNvSpPr>
          <p:nvPr>
            <p:ph type="body" sz="quarter" idx="12"/>
          </p:nvPr>
        </p:nvSpPr>
        <p:spPr>
          <a:xfrm>
            <a:off x="326813" y="1110235"/>
            <a:ext cx="687404" cy="938826"/>
          </a:xfrm>
        </p:spPr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92" name="Marcador de texto 91"/>
          <p:cNvSpPr>
            <a:spLocks noGrp="1"/>
          </p:cNvSpPr>
          <p:nvPr>
            <p:ph type="body" sz="quarter" idx="13"/>
          </p:nvPr>
        </p:nvSpPr>
        <p:spPr>
          <a:xfrm>
            <a:off x="1163711" y="2450731"/>
            <a:ext cx="2965148" cy="276999"/>
          </a:xfrm>
        </p:spPr>
        <p:txBody>
          <a:bodyPr>
            <a:spAutoFit/>
          </a:bodyPr>
          <a:lstStyle/>
          <a:p>
            <a:r>
              <a:rPr lang="en-GB" dirty="0"/>
              <a:t>priorities</a:t>
            </a:r>
          </a:p>
        </p:txBody>
      </p:sp>
      <p:sp>
        <p:nvSpPr>
          <p:cNvPr id="94" name="Marcador de texto 93"/>
          <p:cNvSpPr>
            <a:spLocks noGrp="1"/>
          </p:cNvSpPr>
          <p:nvPr>
            <p:ph type="body" sz="quarter" idx="15"/>
          </p:nvPr>
        </p:nvSpPr>
        <p:spPr>
          <a:xfrm>
            <a:off x="326813" y="2137915"/>
            <a:ext cx="687404" cy="938826"/>
          </a:xfrm>
        </p:spPr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95" name="Marcador de texto 94"/>
          <p:cNvSpPr>
            <a:spLocks noGrp="1"/>
          </p:cNvSpPr>
          <p:nvPr>
            <p:ph type="body" sz="quarter" idx="16"/>
          </p:nvPr>
        </p:nvSpPr>
        <p:spPr>
          <a:xfrm>
            <a:off x="1163711" y="3510852"/>
            <a:ext cx="2965148" cy="276999"/>
          </a:xfrm>
        </p:spPr>
        <p:txBody>
          <a:bodyPr>
            <a:spAutoFit/>
          </a:bodyPr>
          <a:lstStyle/>
          <a:p>
            <a:r>
              <a:rPr lang="en-GB" dirty="0"/>
              <a:t>Key actions</a:t>
            </a:r>
          </a:p>
        </p:txBody>
      </p:sp>
      <p:sp>
        <p:nvSpPr>
          <p:cNvPr id="97" name="Marcador de texto 96"/>
          <p:cNvSpPr>
            <a:spLocks noGrp="1"/>
          </p:cNvSpPr>
          <p:nvPr>
            <p:ph type="body" sz="quarter" idx="18"/>
          </p:nvPr>
        </p:nvSpPr>
        <p:spPr>
          <a:xfrm>
            <a:off x="326813" y="3159936"/>
            <a:ext cx="687404" cy="938826"/>
          </a:xfrm>
        </p:spPr>
        <p:txBody>
          <a:bodyPr/>
          <a:lstStyle/>
          <a:p>
            <a:r>
              <a:rPr lang="en-GB"/>
              <a:t>5</a:t>
            </a:r>
          </a:p>
        </p:txBody>
      </p:sp>
      <p:sp>
        <p:nvSpPr>
          <p:cNvPr id="98" name="Marcador de texto 97"/>
          <p:cNvSpPr>
            <a:spLocks noGrp="1"/>
          </p:cNvSpPr>
          <p:nvPr>
            <p:ph type="body" sz="quarter" idx="19"/>
          </p:nvPr>
        </p:nvSpPr>
        <p:spPr>
          <a:xfrm>
            <a:off x="5818531" y="1472278"/>
            <a:ext cx="2965148" cy="276999"/>
          </a:xfrm>
        </p:spPr>
        <p:txBody>
          <a:bodyPr>
            <a:spAutoFit/>
          </a:bodyPr>
          <a:lstStyle/>
          <a:p>
            <a:r>
              <a:rPr lang="en-GB" dirty="0"/>
              <a:t>Main milestones</a:t>
            </a:r>
          </a:p>
        </p:txBody>
      </p:sp>
      <p:sp>
        <p:nvSpPr>
          <p:cNvPr id="100" name="Marcador de texto 99"/>
          <p:cNvSpPr>
            <a:spLocks noGrp="1"/>
          </p:cNvSpPr>
          <p:nvPr>
            <p:ph type="body" sz="quarter" idx="21"/>
          </p:nvPr>
        </p:nvSpPr>
        <p:spPr>
          <a:xfrm>
            <a:off x="4943533" y="1089736"/>
            <a:ext cx="687404" cy="938826"/>
          </a:xfrm>
        </p:spPr>
        <p:txBody>
          <a:bodyPr/>
          <a:lstStyle/>
          <a:p>
            <a:r>
              <a:rPr lang="en-GB"/>
              <a:t>2</a:t>
            </a:r>
          </a:p>
        </p:txBody>
      </p:sp>
      <p:sp>
        <p:nvSpPr>
          <p:cNvPr id="101" name="Marcador de texto 100"/>
          <p:cNvSpPr>
            <a:spLocks noGrp="1"/>
          </p:cNvSpPr>
          <p:nvPr>
            <p:ph type="body" sz="quarter" idx="22"/>
          </p:nvPr>
        </p:nvSpPr>
        <p:spPr>
          <a:xfrm>
            <a:off x="5780431" y="2511433"/>
            <a:ext cx="2965148" cy="276999"/>
          </a:xfrm>
        </p:spPr>
        <p:txBody>
          <a:bodyPr>
            <a:spAutoFit/>
          </a:bodyPr>
          <a:lstStyle/>
          <a:p>
            <a:r>
              <a:rPr lang="en-GB" dirty="0"/>
              <a:t>Transformative activities</a:t>
            </a:r>
          </a:p>
        </p:txBody>
      </p:sp>
      <p:sp>
        <p:nvSpPr>
          <p:cNvPr id="103" name="Marcador de texto 102"/>
          <p:cNvSpPr>
            <a:spLocks noGrp="1"/>
          </p:cNvSpPr>
          <p:nvPr>
            <p:ph type="body" sz="quarter" idx="24"/>
          </p:nvPr>
        </p:nvSpPr>
        <p:spPr>
          <a:xfrm>
            <a:off x="4943533" y="2193616"/>
            <a:ext cx="687404" cy="938826"/>
          </a:xfrm>
        </p:spPr>
        <p:txBody>
          <a:bodyPr/>
          <a:lstStyle/>
          <a:p>
            <a:r>
              <a:rPr lang="en-GB"/>
              <a:t>4</a:t>
            </a:r>
          </a:p>
        </p:txBody>
      </p:sp>
      <p:sp>
        <p:nvSpPr>
          <p:cNvPr id="104" name="Marcador de texto 103"/>
          <p:cNvSpPr>
            <a:spLocks noGrp="1"/>
          </p:cNvSpPr>
          <p:nvPr>
            <p:ph type="body" sz="quarter" idx="25"/>
          </p:nvPr>
        </p:nvSpPr>
        <p:spPr>
          <a:xfrm>
            <a:off x="5780431" y="3566553"/>
            <a:ext cx="2965148" cy="276999"/>
          </a:xfrm>
        </p:spPr>
        <p:txBody>
          <a:bodyPr>
            <a:spAutoFit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27"/>
          </p:nvPr>
        </p:nvSpPr>
        <p:spPr>
          <a:xfrm>
            <a:off x="4943533" y="3177537"/>
            <a:ext cx="687404" cy="938826"/>
          </a:xfrm>
        </p:spPr>
        <p:txBody>
          <a:bodyPr/>
          <a:lstStyle/>
          <a:p>
            <a:r>
              <a:rPr lang="en-GB"/>
              <a:t>6</a:t>
            </a:r>
          </a:p>
        </p:txBody>
      </p:sp>
      <p:sp>
        <p:nvSpPr>
          <p:cNvPr id="7" name="Retângulo 6"/>
          <p:cNvSpPr/>
          <p:nvPr/>
        </p:nvSpPr>
        <p:spPr>
          <a:xfrm>
            <a:off x="904126" y="1574300"/>
            <a:ext cx="259585" cy="320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tângulo 28"/>
          <p:cNvSpPr/>
          <p:nvPr/>
        </p:nvSpPr>
        <p:spPr>
          <a:xfrm>
            <a:off x="5494964" y="1613686"/>
            <a:ext cx="259585" cy="320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arcador de texto 96"/>
          <p:cNvSpPr>
            <a:spLocks noGrp="1"/>
          </p:cNvSpPr>
          <p:nvPr>
            <p:ph type="body" sz="quarter" idx="18"/>
          </p:nvPr>
        </p:nvSpPr>
        <p:spPr>
          <a:xfrm>
            <a:off x="314598" y="4095955"/>
            <a:ext cx="687404" cy="938826"/>
          </a:xfrm>
        </p:spPr>
        <p:txBody>
          <a:bodyPr/>
          <a:lstStyle/>
          <a:p>
            <a:r>
              <a:rPr lang="en-GB"/>
              <a:t>7</a:t>
            </a:r>
          </a:p>
        </p:txBody>
      </p:sp>
      <p:sp>
        <p:nvSpPr>
          <p:cNvPr id="31" name="Marcador de texto 94"/>
          <p:cNvSpPr>
            <a:spLocks noGrp="1"/>
          </p:cNvSpPr>
          <p:nvPr>
            <p:ph type="body" sz="quarter" idx="16"/>
          </p:nvPr>
        </p:nvSpPr>
        <p:spPr>
          <a:xfrm>
            <a:off x="1145724" y="4487966"/>
            <a:ext cx="6512375" cy="276999"/>
          </a:xfrm>
        </p:spPr>
        <p:txBody>
          <a:bodyPr wrap="square">
            <a:spAutoFit/>
          </a:bodyPr>
          <a:lstStyle/>
          <a:p>
            <a:r>
              <a:rPr lang="en-GB" dirty="0"/>
              <a:t>LESSONS LEARNED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04126" y="1321654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/>
          <p:cNvSpPr/>
          <p:nvPr/>
        </p:nvSpPr>
        <p:spPr>
          <a:xfrm>
            <a:off x="918214" y="2339397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/>
          <p:cNvSpPr/>
          <p:nvPr/>
        </p:nvSpPr>
        <p:spPr>
          <a:xfrm>
            <a:off x="910530" y="3353685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 35"/>
          <p:cNvSpPr/>
          <p:nvPr/>
        </p:nvSpPr>
        <p:spPr>
          <a:xfrm>
            <a:off x="910530" y="4332502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/>
          <p:cNvSpPr/>
          <p:nvPr/>
        </p:nvSpPr>
        <p:spPr>
          <a:xfrm>
            <a:off x="5572864" y="1311889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 37"/>
          <p:cNvSpPr/>
          <p:nvPr/>
        </p:nvSpPr>
        <p:spPr>
          <a:xfrm>
            <a:off x="5590093" y="2410497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/>
          <p:cNvSpPr/>
          <p:nvPr/>
        </p:nvSpPr>
        <p:spPr>
          <a:xfrm>
            <a:off x="5590091" y="3396455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arcador de texto 103"/>
          <p:cNvSpPr>
            <a:spLocks noGrp="1"/>
          </p:cNvSpPr>
          <p:nvPr>
            <p:ph type="body" sz="quarter" idx="25"/>
          </p:nvPr>
        </p:nvSpPr>
        <p:spPr>
          <a:xfrm>
            <a:off x="5777091" y="4497848"/>
            <a:ext cx="2965148" cy="276999"/>
          </a:xfrm>
        </p:spPr>
        <p:txBody>
          <a:bodyPr>
            <a:spAutoFit/>
          </a:bodyPr>
          <a:lstStyle/>
          <a:p>
            <a:r>
              <a:rPr lang="en-GB" dirty="0"/>
              <a:t>Do</a:t>
            </a:r>
            <a:r>
              <a:rPr lang="en-GB" cap="small" dirty="0"/>
              <a:t>s</a:t>
            </a:r>
            <a:r>
              <a:rPr lang="en-GB" dirty="0"/>
              <a:t> &amp; don</a:t>
            </a:r>
            <a:r>
              <a:rPr lang="mr-IN" dirty="0"/>
              <a:t>’</a:t>
            </a:r>
            <a:r>
              <a:rPr lang="en-GB" dirty="0" err="1"/>
              <a:t>t</a:t>
            </a:r>
            <a:r>
              <a:rPr lang="en-GB" cap="small" dirty="0" err="1"/>
              <a:t>s</a:t>
            </a:r>
            <a:endParaRPr lang="en-GB" dirty="0"/>
          </a:p>
        </p:txBody>
      </p:sp>
      <p:sp>
        <p:nvSpPr>
          <p:cNvPr id="41" name="Marcador de texto 105"/>
          <p:cNvSpPr>
            <a:spLocks noGrp="1"/>
          </p:cNvSpPr>
          <p:nvPr>
            <p:ph type="body" sz="quarter" idx="27"/>
          </p:nvPr>
        </p:nvSpPr>
        <p:spPr>
          <a:xfrm>
            <a:off x="4940193" y="4108832"/>
            <a:ext cx="687404" cy="938826"/>
          </a:xfrm>
        </p:spPr>
        <p:txBody>
          <a:bodyPr/>
          <a:lstStyle/>
          <a:p>
            <a:r>
              <a:rPr lang="en-GB"/>
              <a:t>8</a:t>
            </a:r>
          </a:p>
        </p:txBody>
      </p:sp>
      <p:sp>
        <p:nvSpPr>
          <p:cNvPr id="42" name="Retângulo 36"/>
          <p:cNvSpPr/>
          <p:nvPr/>
        </p:nvSpPr>
        <p:spPr>
          <a:xfrm>
            <a:off x="5593484" y="4340209"/>
            <a:ext cx="97876" cy="60703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1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" y="-825784"/>
            <a:ext cx="10612063" cy="5969284"/>
          </a:xfr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LESSONS LEARNED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07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3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it-IT" sz="2000" dirty="0">
                <a:latin typeface="Trebuchet MS" panose="020B0603020202020204" pitchFamily="34" charset="0"/>
              </a:rPr>
              <a:t>Cooperation among regions of different countries, cultures and paradigms implies (could determine) great opportunities to activate growth processes and local development.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A direct comparison of ideas, techniques, products, processes establishes an adequate premise for the beginning of international cooperation between the pairing countries.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It is essential to cooperate and plan with a multi-stakeholder approach.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Cooperation in the framework of RIS3 commonalities facilitates the process of identifying possible areas of collaboration, particularly through parallel technologies.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US" sz="2000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en-GB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ADD605-36FA-4896-B5D5-8C9097704E43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710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16" y="-223284"/>
            <a:ext cx="11543586" cy="6493267"/>
          </a:xfrm>
          <a:prstGeom prst="rect">
            <a:avLst/>
          </a:prstGeom>
        </p:spPr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</a:t>
            </a:r>
            <a:r>
              <a:rPr lang="en-GB" sz="2800" cap="small" dirty="0"/>
              <a:t>S</a:t>
            </a:r>
            <a:r>
              <a:rPr lang="en-GB" dirty="0"/>
              <a:t> &amp;</a:t>
            </a:r>
            <a:br>
              <a:rPr lang="en-GB" dirty="0"/>
            </a:br>
            <a:r>
              <a:rPr lang="en-GB" dirty="0"/>
              <a:t>DON’T</a:t>
            </a:r>
            <a:r>
              <a:rPr lang="en-GB" sz="2800" cap="small" dirty="0"/>
              <a:t>S</a:t>
            </a:r>
            <a:endParaRPr lang="en-GB" sz="2800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08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610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DO</a:t>
            </a:r>
            <a:r>
              <a:rPr lang="en-GB" sz="2400" cap="small" dirty="0"/>
              <a:t>S</a:t>
            </a:r>
            <a:r>
              <a:rPr lang="en-GB" dirty="0"/>
              <a:t> &amp; DON’T</a:t>
            </a:r>
            <a:r>
              <a:rPr lang="en-GB" sz="2400" cap="small" dirty="0"/>
              <a:t>S</a:t>
            </a:r>
            <a:endParaRPr lang="en-US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en-US" sz="2200" b="1" dirty="0">
                <a:latin typeface="+mj-lt"/>
              </a:rPr>
              <a:t>To flourish and achieve actual results and impacts in the region pairing: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j-lt"/>
              </a:rPr>
              <a:t>It is fundamental to enhance opportunities to meet and deepen the common interests in order to identify possible intervention niches and support pilot actions aimed at developing the local production system.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j-lt"/>
              </a:rPr>
              <a:t>Extend pairing period and foresee targeted actions for possible technological transfer, strengthening entrepreneurial capacity, internationalization of services and training.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+mj-lt"/>
              </a:rPr>
              <a:t>Lack of funding could be a limit for the implementation of the activities. The programme requires an extension: exchange activity should be protracted at least to two years, with the possibility of involvement of entrepreneurial activities and  the start-up system.</a:t>
            </a:r>
          </a:p>
          <a:p>
            <a:endParaRPr lang="it-IT" sz="1400" dirty="0">
              <a:latin typeface="Trebuchet MS" panose="020B0603020202020204" pitchFamily="34" charset="0"/>
            </a:endParaRPr>
          </a:p>
          <a:p>
            <a:endParaRPr lang="en-US" sz="18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D3A7598-FADF-409A-A30C-6FB298637572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759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PAIRING</a:t>
            </a:r>
            <a:br>
              <a:rPr lang="en-GB" dirty="0"/>
            </a:br>
            <a:r>
              <a:rPr lang="en-GB" dirty="0"/>
              <a:t>OBJECTIVE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01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43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Pairing OBJECTIVE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101124" y="1297823"/>
            <a:ext cx="8539144" cy="3757881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it-IT" sz="4400" dirty="0">
              <a:solidFill>
                <a:srgbClr val="FF0000"/>
              </a:solidFill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it-IT" sz="5600" dirty="0">
                <a:latin typeface="Trebuchet MS" panose="020B0603020202020204" pitchFamily="34" charset="0"/>
              </a:rPr>
              <a:t>          </a:t>
            </a:r>
            <a:r>
              <a:rPr lang="it-IT" sz="5600" b="1" i="1" dirty="0">
                <a:latin typeface="Trebuchet MS" panose="020B0603020202020204" pitchFamily="34" charset="0"/>
              </a:rPr>
              <a:t>Sharing knowledge, skills and  best pratices  within the Lazio  challenges and the areas of specialization in the context of regional smart specialization strategy (R3S)</a:t>
            </a:r>
            <a:endParaRPr lang="x-none" sz="5600" b="1" i="1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it-IT" sz="4400" b="1" dirty="0">
                <a:latin typeface="Trebuchet MS" panose="020B0603020202020204" pitchFamily="34" charset="0"/>
              </a:rPr>
              <a:t>R</a:t>
            </a:r>
            <a:r>
              <a:rPr lang="x-none" sz="4400" b="1" dirty="0">
                <a:latin typeface="Trebuchet MS" panose="020B0603020202020204" pitchFamily="34" charset="0"/>
              </a:rPr>
              <a:t>esults and impacts achieved</a:t>
            </a:r>
            <a:r>
              <a:rPr lang="it-IT" sz="4400" b="1" dirty="0">
                <a:latin typeface="Trebuchet MS" panose="020B0603020202020204" pitchFamily="34" charset="0"/>
              </a:rPr>
              <a:t>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4400" b="1" dirty="0" err="1">
                <a:latin typeface="Trebuchet MS" panose="020B0603020202020204" pitchFamily="34" charset="0"/>
              </a:rPr>
              <a:t>Shared</a:t>
            </a:r>
            <a:r>
              <a:rPr lang="it-IT" sz="4400" b="1" dirty="0">
                <a:latin typeface="Trebuchet MS" panose="020B0603020202020204" pitchFamily="34" charset="0"/>
              </a:rPr>
              <a:t> </a:t>
            </a:r>
            <a:r>
              <a:rPr lang="it-IT" sz="4400" b="1" dirty="0" err="1">
                <a:latin typeface="Trebuchet MS" panose="020B0603020202020204" pitchFamily="34" charset="0"/>
              </a:rPr>
              <a:t>documents</a:t>
            </a:r>
            <a:r>
              <a:rPr lang="it-IT" sz="4400" b="1" dirty="0">
                <a:latin typeface="Trebuchet MS" panose="020B0603020202020204" pitchFamily="34" charset="0"/>
              </a:rPr>
              <a:t> on </a:t>
            </a:r>
            <a:r>
              <a:rPr lang="it-IT" sz="4400" b="1" dirty="0" err="1">
                <a:latin typeface="Trebuchet MS" panose="020B0603020202020204" pitchFamily="34" charset="0"/>
              </a:rPr>
              <a:t>main</a:t>
            </a:r>
            <a:r>
              <a:rPr lang="it-IT" sz="4400" b="1" dirty="0">
                <a:latin typeface="Trebuchet MS" panose="020B0603020202020204" pitchFamily="34" charset="0"/>
              </a:rPr>
              <a:t> </a:t>
            </a:r>
            <a:r>
              <a:rPr lang="it-IT" sz="4400" b="1" dirty="0" err="1">
                <a:latin typeface="Trebuchet MS" panose="020B0603020202020204" pitchFamily="34" charset="0"/>
              </a:rPr>
              <a:t>sectors</a:t>
            </a:r>
            <a:r>
              <a:rPr lang="it-IT" sz="4400" b="1" dirty="0">
                <a:latin typeface="Trebuchet MS" panose="020B0603020202020204" pitchFamily="34" charset="0"/>
              </a:rPr>
              <a:t> and </a:t>
            </a:r>
            <a:r>
              <a:rPr lang="it-IT" sz="4400" b="1" dirty="0" err="1">
                <a:latin typeface="Trebuchet MS" panose="020B0603020202020204" pitchFamily="34" charset="0"/>
              </a:rPr>
              <a:t>topics</a:t>
            </a:r>
            <a:r>
              <a:rPr lang="it-IT" sz="4400" b="1" dirty="0">
                <a:latin typeface="Trebuchet MS" panose="020B0603020202020204" pitchFamily="34" charset="0"/>
              </a:rPr>
              <a:t> of common </a:t>
            </a:r>
            <a:r>
              <a:rPr lang="it-IT" sz="4400" b="1" dirty="0" err="1">
                <a:latin typeface="Trebuchet MS" panose="020B0603020202020204" pitchFamily="34" charset="0"/>
              </a:rPr>
              <a:t>interest</a:t>
            </a:r>
            <a:r>
              <a:rPr lang="it-IT" sz="4400" b="1" dirty="0">
                <a:latin typeface="Trebuchet MS" panose="020B0603020202020204" pitchFamily="34" charset="0"/>
              </a:rPr>
              <a:t>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4400" b="1" dirty="0">
                <a:latin typeface="Trebuchet MS" panose="020B0603020202020204" pitchFamily="34" charset="0"/>
              </a:rPr>
              <a:t>Exchange of experiences of the selected areas of specialization/interest                                                                    (during the two Missions)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4400" b="1" dirty="0">
                <a:latin typeface="Trebuchet MS" panose="020B0603020202020204" pitchFamily="34" charset="0"/>
              </a:rPr>
              <a:t>Mobilised  and worked  with national and local stakeholders (mainly national                                                        research centers)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en-US" sz="4400" b="1" dirty="0">
                <a:latin typeface="Trebuchet MS" panose="020B0603020202020204" pitchFamily="34" charset="0"/>
              </a:rPr>
              <a:t>To be achieved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400" b="1" dirty="0">
                <a:latin typeface="Trebuchet MS" panose="020B0603020202020204" pitchFamily="34" charset="0"/>
              </a:rPr>
              <a:t>Making agreements and memoranda of understanding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400" b="1" dirty="0">
                <a:latin typeface="Trebuchet MS" panose="020B0603020202020204" pitchFamily="34" charset="0"/>
              </a:rPr>
              <a:t>Planning  future/next  thematic meetings and training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400" b="1" dirty="0">
                <a:latin typeface="Trebuchet MS" panose="020B0603020202020204" pitchFamily="34" charset="0"/>
              </a:rPr>
              <a:t>Exchanging  of professionals, students and researchers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4400" b="1" dirty="0">
                <a:latin typeface="Trebuchet MS" panose="020B0603020202020204" pitchFamily="34" charset="0"/>
              </a:rPr>
              <a:t>Technology transferring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4400" b="1" dirty="0" err="1">
                <a:latin typeface="Trebuchet MS" panose="020B0603020202020204" pitchFamily="34" charset="0"/>
              </a:rPr>
              <a:t>Developing</a:t>
            </a:r>
            <a:r>
              <a:rPr lang="it-IT" sz="4400" b="1" dirty="0">
                <a:latin typeface="Trebuchet MS" panose="020B0603020202020204" pitchFamily="34" charset="0"/>
              </a:rPr>
              <a:t> joint commercial </a:t>
            </a:r>
            <a:r>
              <a:rPr lang="it-IT" sz="4400" b="1" dirty="0" err="1">
                <a:latin typeface="Trebuchet MS" panose="020B0603020202020204" pitchFamily="34" charset="0"/>
              </a:rPr>
              <a:t>enterprises</a:t>
            </a:r>
            <a:endParaRPr lang="it-IT" sz="4400" b="1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it-IT" sz="3000" b="1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en-GB" sz="2000" dirty="0">
              <a:solidFill>
                <a:srgbClr val="FF0000"/>
              </a:solidFill>
              <a:latin typeface="+mj-lt"/>
            </a:endParaRPr>
          </a:p>
          <a:p>
            <a:pPr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10A0B8F-BEE2-4E2F-9DE4-3F37B54ED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9216648"/>
              </p:ext>
            </p:extLst>
          </p:nvPr>
        </p:nvGraphicFramePr>
        <p:xfrm>
          <a:off x="5539890" y="2136995"/>
          <a:ext cx="3734918" cy="258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7D835DA7-E4E5-49B4-9B09-EDCEC1B94C3F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227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MAIN</a:t>
            </a:r>
            <a:br>
              <a:rPr lang="en-GB" dirty="0"/>
            </a:br>
            <a:r>
              <a:rPr lang="en-GB" dirty="0"/>
              <a:t>MILESTONES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02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16"/>
          <p:cNvSpPr txBox="1">
            <a:spLocks/>
          </p:cNvSpPr>
          <p:nvPr/>
        </p:nvSpPr>
        <p:spPr>
          <a:xfrm>
            <a:off x="2415205" y="3621519"/>
            <a:ext cx="5451475" cy="291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1C5E4"/>
              </a:buClr>
              <a:buFont typeface="Arial"/>
              <a:buNone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1pPr>
            <a:lvl2pPr marL="0" indent="-140400" algn="l" defTabSz="457200" rtl="0" eaLnBrk="1" latinLnBrk="0" hangingPunct="1">
              <a:spcBef>
                <a:spcPts val="600"/>
              </a:spcBef>
              <a:buClr>
                <a:srgbClr val="C1C5E4"/>
              </a:buClr>
              <a:buSzPct val="100000"/>
              <a:buFont typeface="Lucida Grande"/>
              <a:buChar char="❘"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1486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MILESTONES</a:t>
            </a:r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s-MX" sz="2000" b="1" dirty="0">
                <a:solidFill>
                  <a:prstClr val="black"/>
                </a:solidFill>
                <a:latin typeface="+mj-lt"/>
              </a:rPr>
              <a:t>1st </a:t>
            </a:r>
            <a:r>
              <a:rPr lang="es-MX" sz="2000" b="1" dirty="0" err="1">
                <a:solidFill>
                  <a:prstClr val="black"/>
                </a:solidFill>
                <a:latin typeface="+mj-lt"/>
              </a:rPr>
              <a:t>Mission</a:t>
            </a:r>
            <a:r>
              <a:rPr lang="es-MX" sz="2000" b="1" dirty="0">
                <a:solidFill>
                  <a:prstClr val="black"/>
                </a:solidFill>
                <a:latin typeface="+mj-lt"/>
              </a:rPr>
              <a:t>: </a:t>
            </a:r>
            <a:r>
              <a:rPr lang="es-MX" sz="2000" dirty="0">
                <a:solidFill>
                  <a:prstClr val="black"/>
                </a:solidFill>
                <a:latin typeface="+mj-lt"/>
              </a:rPr>
              <a:t>June 25th – 29th (Rome, </a:t>
            </a:r>
            <a:r>
              <a:rPr lang="es-MX" sz="2000" dirty="0" err="1">
                <a:solidFill>
                  <a:prstClr val="black"/>
                </a:solidFill>
                <a:latin typeface="+mj-lt"/>
              </a:rPr>
              <a:t>Italy</a:t>
            </a:r>
            <a:r>
              <a:rPr lang="es-MX" sz="2000" dirty="0">
                <a:solidFill>
                  <a:prstClr val="black"/>
                </a:solidFill>
                <a:latin typeface="+mj-lt"/>
              </a:rPr>
              <a:t>)</a:t>
            </a:r>
            <a:endParaRPr lang="en-GB" sz="2000" b="1" dirty="0">
              <a:latin typeface="+mj-lt"/>
            </a:endParaRP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latin typeface="+mj-lt"/>
              </a:rPr>
              <a:t>Focus on specific regional node of exellence: </a:t>
            </a:r>
          </a:p>
          <a:p>
            <a:pPr lvl="1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it-IT" sz="1800" dirty="0">
                <a:latin typeface="+mj-lt"/>
              </a:rPr>
              <a:t>Agrifood, biotechnology for health, thematic cluster and technological district</a:t>
            </a:r>
          </a:p>
          <a:p>
            <a:pPr marL="800100" lvl="1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800" dirty="0">
                <a:latin typeface="+mj-lt"/>
              </a:rPr>
              <a:t>Involve in </a:t>
            </a:r>
            <a:r>
              <a:rPr lang="it-IT" sz="1800" i="1" dirty="0">
                <a:latin typeface="+mj-lt"/>
              </a:rPr>
              <a:t>Pairing project </a:t>
            </a:r>
            <a:r>
              <a:rPr lang="it-IT" sz="1800" dirty="0">
                <a:latin typeface="+mj-lt"/>
              </a:rPr>
              <a:t>National Research Centers in a Multistakeholder approach (involving public and private sector operators,  productive and enterprise  system, academia ) </a:t>
            </a:r>
          </a:p>
          <a:p>
            <a:pPr marL="342900" indent="-34290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prstClr val="black"/>
                </a:solidFill>
                <a:latin typeface="+mj-lt"/>
              </a:rPr>
              <a:t>2° Mission: </a:t>
            </a:r>
            <a:r>
              <a:rPr lang="it-IT" sz="2000" dirty="0">
                <a:solidFill>
                  <a:prstClr val="black"/>
                </a:solidFill>
                <a:latin typeface="+mj-lt"/>
              </a:rPr>
              <a:t>October 1st – 5th (Bogotá, Colombia)</a:t>
            </a:r>
            <a:endParaRPr lang="it-IT" sz="2000" b="1" dirty="0">
              <a:solidFill>
                <a:prstClr val="black"/>
              </a:solidFill>
              <a:latin typeface="+mj-lt"/>
            </a:endParaRPr>
          </a:p>
          <a:p>
            <a:pPr marL="742950" lvl="1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Focus on national and regional research and quality institutions:</a:t>
            </a:r>
          </a:p>
          <a:p>
            <a:pPr lvl="1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en-US" sz="1800" dirty="0" err="1">
                <a:latin typeface="+mj-lt"/>
              </a:rPr>
              <a:t>Agrifood</a:t>
            </a:r>
            <a:r>
              <a:rPr lang="en-US" sz="1800" dirty="0">
                <a:latin typeface="+mj-lt"/>
              </a:rPr>
              <a:t>, bio(</a:t>
            </a:r>
            <a:r>
              <a:rPr lang="en-US" sz="1800" dirty="0" err="1">
                <a:latin typeface="+mj-lt"/>
              </a:rPr>
              <a:t>nano</a:t>
            </a:r>
            <a:r>
              <a:rPr lang="en-US" sz="1800" dirty="0">
                <a:latin typeface="+mj-lt"/>
              </a:rPr>
              <a:t>)technology for cosmetics and health, energy efficiency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1B941CF-C4DF-4262-A067-E318F331A2B0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47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4660"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PRIORITIES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03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16"/>
          <p:cNvSpPr txBox="1">
            <a:spLocks/>
          </p:cNvSpPr>
          <p:nvPr/>
        </p:nvSpPr>
        <p:spPr>
          <a:xfrm>
            <a:off x="2415205" y="3621519"/>
            <a:ext cx="5451475" cy="291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C1C5E4"/>
              </a:buClr>
              <a:buFont typeface="Arial"/>
              <a:buNone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1pPr>
            <a:lvl2pPr marL="0" indent="-140400" algn="l" defTabSz="457200" rtl="0" eaLnBrk="1" latinLnBrk="0" hangingPunct="1">
              <a:spcBef>
                <a:spcPts val="600"/>
              </a:spcBef>
              <a:buClr>
                <a:srgbClr val="C1C5E4"/>
              </a:buClr>
              <a:buSzPct val="100000"/>
              <a:buFont typeface="Lucida Grande"/>
              <a:buChar char="❘"/>
              <a:defRPr sz="1600" kern="1200">
                <a:solidFill>
                  <a:srgbClr val="000000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6251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PRIORITIES</a:t>
            </a:r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99238" y="1470102"/>
            <a:ext cx="8547656" cy="357400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it-IT" sz="2000" u="sng" dirty="0">
                <a:latin typeface="Trebuchet MS" panose="020B0603020202020204" pitchFamily="34" charset="0"/>
              </a:rPr>
              <a:t>NICHES OF MUTUAL INTEREST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4E3CF5-4287-4B18-9571-EE092D1B5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496479"/>
              </p:ext>
            </p:extLst>
          </p:nvPr>
        </p:nvGraphicFramePr>
        <p:xfrm>
          <a:off x="172955" y="1195905"/>
          <a:ext cx="8318915" cy="3947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3BA39C3-6B21-4939-A540-53EBF52CC859}"/>
              </a:ext>
            </a:extLst>
          </p:cNvPr>
          <p:cNvSpPr/>
          <p:nvPr/>
        </p:nvSpPr>
        <p:spPr>
          <a:xfrm>
            <a:off x="6741042" y="1470102"/>
            <a:ext cx="531628" cy="35740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2000" dirty="0" err="1">
                <a:solidFill>
                  <a:schemeClr val="tx1"/>
                </a:solidFill>
              </a:rPr>
              <a:t>Cluster</a:t>
            </a:r>
            <a:r>
              <a:rPr lang="es-MX" sz="2000" dirty="0">
                <a:solidFill>
                  <a:schemeClr val="tx1"/>
                </a:solidFill>
              </a:rPr>
              <a:t> </a:t>
            </a:r>
            <a:r>
              <a:rPr lang="es-MX" sz="2000" dirty="0" err="1">
                <a:solidFill>
                  <a:schemeClr val="tx1"/>
                </a:solidFill>
              </a:rPr>
              <a:t>Governance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B2BC3BB-3484-46B7-8986-4F663BBE427B}"/>
              </a:ext>
            </a:extLst>
          </p:cNvPr>
          <p:cNvSpPr/>
          <p:nvPr/>
        </p:nvSpPr>
        <p:spPr>
          <a:xfrm>
            <a:off x="8889958" y="28353"/>
            <a:ext cx="209850" cy="20985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789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ítulo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TRANSFORMATIVE Activities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04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7099099" y="2189127"/>
            <a:ext cx="1154220" cy="2056452"/>
            <a:chOff x="7470824" y="2690865"/>
            <a:chExt cx="1154220" cy="1543114"/>
          </a:xfrm>
        </p:grpSpPr>
        <p:sp>
          <p:nvSpPr>
            <p:cNvPr id="15" name="Rectángulo 14"/>
            <p:cNvSpPr>
              <a:spLocks/>
            </p:cNvSpPr>
            <p:nvPr/>
          </p:nvSpPr>
          <p:spPr>
            <a:xfrm>
              <a:off x="7470824" y="2690865"/>
              <a:ext cx="386639" cy="1543114"/>
            </a:xfrm>
            <a:prstGeom prst="rect">
              <a:avLst/>
            </a:prstGeom>
            <a:solidFill>
              <a:srgbClr val="2A469B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6" name="Rectángulo 15"/>
            <p:cNvSpPr>
              <a:spLocks/>
            </p:cNvSpPr>
            <p:nvPr/>
          </p:nvSpPr>
          <p:spPr>
            <a:xfrm>
              <a:off x="7851742" y="2690865"/>
              <a:ext cx="386639" cy="1543114"/>
            </a:xfrm>
            <a:prstGeom prst="rect">
              <a:avLst/>
            </a:prstGeom>
            <a:solidFill>
              <a:srgbClr val="7B86C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16"/>
            <p:cNvSpPr>
              <a:spLocks/>
            </p:cNvSpPr>
            <p:nvPr/>
          </p:nvSpPr>
          <p:spPr>
            <a:xfrm>
              <a:off x="8238405" y="2690865"/>
              <a:ext cx="386639" cy="1543114"/>
            </a:xfrm>
            <a:prstGeom prst="rect">
              <a:avLst/>
            </a:prstGeom>
            <a:solidFill>
              <a:srgbClr val="C1C5E4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325149" y="2627589"/>
            <a:ext cx="0" cy="13143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63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UC P">
      <a:dk1>
        <a:srgbClr val="0A3B7D"/>
      </a:dk1>
      <a:lt1>
        <a:srgbClr val="FFFFFF"/>
      </a:lt1>
      <a:dk2>
        <a:srgbClr val="DFDEDE"/>
      </a:dk2>
      <a:lt2>
        <a:srgbClr val="FFFFFF"/>
      </a:lt2>
      <a:accent1>
        <a:srgbClr val="09387B"/>
      </a:accent1>
      <a:accent2>
        <a:srgbClr val="FFFE01"/>
      </a:accent2>
      <a:accent3>
        <a:srgbClr val="435392"/>
      </a:accent3>
      <a:accent4>
        <a:srgbClr val="EFEC64"/>
      </a:accent4>
      <a:accent5>
        <a:srgbClr val="BFC4D7"/>
      </a:accent5>
      <a:accent6>
        <a:srgbClr val="F9F6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Words>926</Words>
  <Application>Microsoft Office PowerPoint</Application>
  <PresentationFormat>Presentación en pantalla (16:9)</PresentationFormat>
  <Paragraphs>431</Paragraphs>
  <Slides>23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MS Gothic</vt:lpstr>
      <vt:lpstr>ＭＳ Ｐゴシック</vt:lpstr>
      <vt:lpstr>Arial</vt:lpstr>
      <vt:lpstr>Calibri</vt:lpstr>
      <vt:lpstr>Lucida Grande</vt:lpstr>
      <vt:lpstr>Times New Roman</vt:lpstr>
      <vt:lpstr>Trebuchet MS</vt:lpstr>
      <vt:lpstr>Verdana</vt:lpstr>
      <vt:lpstr>Wingdings</vt:lpstr>
      <vt:lpstr>Tema de Office</vt:lpstr>
      <vt:lpstr>International Urban cooperation</vt:lpstr>
      <vt:lpstr>OUTLINE</vt:lpstr>
      <vt:lpstr>PAIRING OBJECTIVE</vt:lpstr>
      <vt:lpstr>Pairing OBJECTIVE</vt:lpstr>
      <vt:lpstr>MAIN MILESTONES</vt:lpstr>
      <vt:lpstr>MILESTONES</vt:lpstr>
      <vt:lpstr>PRIORITIES</vt:lpstr>
      <vt:lpstr>PRIORITIES</vt:lpstr>
      <vt:lpstr>TRANSFORMATIVE Activities</vt:lpstr>
      <vt:lpstr>TRANSFORMATIVE ACTIVITIES</vt:lpstr>
      <vt:lpstr>Activities during the 1ST mission</vt:lpstr>
      <vt:lpstr>Activities during the 1ST mission</vt:lpstr>
      <vt:lpstr>Presentación de PowerPoint</vt:lpstr>
      <vt:lpstr>Activities during the 2ND mission</vt:lpstr>
      <vt:lpstr>Activities during the 2ND mission</vt:lpstr>
      <vt:lpstr>KEY ACTIONS</vt:lpstr>
      <vt:lpstr>KEY ACTIONS</vt:lpstr>
      <vt:lpstr>TIMELINE</vt:lpstr>
      <vt:lpstr>TIMELINE</vt:lpstr>
      <vt:lpstr>LESSONS LEARNED</vt:lpstr>
      <vt:lpstr>LESSONS LEARNED</vt:lpstr>
      <vt:lpstr>DOS &amp; DON’TS</vt:lpstr>
      <vt:lpstr>DOS &amp; DON’TS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Daniel Gomez Gonzalez</cp:lastModifiedBy>
  <cp:revision>251</cp:revision>
  <dcterms:created xsi:type="dcterms:W3CDTF">2010-04-12T23:12:02Z</dcterms:created>
  <dcterms:modified xsi:type="dcterms:W3CDTF">2018-10-09T08:16:16Z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