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27"/>
  </p:notesMasterIdLst>
  <p:handoutMasterIdLst>
    <p:handoutMasterId r:id="rId28"/>
  </p:handoutMasterIdLst>
  <p:sldIdLst>
    <p:sldId id="257" r:id="rId5"/>
    <p:sldId id="295" r:id="rId6"/>
    <p:sldId id="286" r:id="rId7"/>
    <p:sldId id="314" r:id="rId8"/>
    <p:sldId id="288" r:id="rId9"/>
    <p:sldId id="273" r:id="rId10"/>
    <p:sldId id="323" r:id="rId11"/>
    <p:sldId id="324" r:id="rId12"/>
    <p:sldId id="289" r:id="rId13"/>
    <p:sldId id="274" r:id="rId14"/>
    <p:sldId id="291" r:id="rId15"/>
    <p:sldId id="276" r:id="rId16"/>
    <p:sldId id="325" r:id="rId17"/>
    <p:sldId id="326" r:id="rId18"/>
    <p:sldId id="320" r:id="rId19"/>
    <p:sldId id="327" r:id="rId20"/>
    <p:sldId id="315" r:id="rId21"/>
    <p:sldId id="321" r:id="rId22"/>
    <p:sldId id="292" r:id="rId23"/>
    <p:sldId id="316" r:id="rId24"/>
    <p:sldId id="294" r:id="rId25"/>
    <p:sldId id="32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0A3B7D"/>
    <a:srgbClr val="C1C5E4"/>
    <a:srgbClr val="7B86C0"/>
    <a:srgbClr val="2A469B"/>
    <a:srgbClr val="A0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9" autoAdjust="0"/>
    <p:restoredTop sz="94664" autoAdjust="0"/>
  </p:normalViewPr>
  <p:slideViewPr>
    <p:cSldViewPr snapToGrid="0" snapToObjects="1">
      <p:cViewPr varScale="1">
        <p:scale>
          <a:sx n="93" d="100"/>
          <a:sy n="93" d="100"/>
        </p:scale>
        <p:origin x="49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06DE-866D-FB40-A5DD-577CE3248D91}" type="datetimeFigureOut">
              <a:rPr lang="es-ES" smtClean="0"/>
              <a:t>23/11/2018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DF2F-4FD2-0849-9F65-960F7D88907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6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0164-9018-E84E-9281-A608450303FF}" type="datetimeFigureOut">
              <a:rPr lang="es-ES" smtClean="0"/>
              <a:t>23/11/2018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2C5D-5DEF-A342-ABFA-D59D2F6C23B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0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94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47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13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716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16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16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360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union-europea-esp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059" y="100477"/>
            <a:ext cx="775741" cy="826610"/>
          </a:xfrm>
          <a:prstGeom prst="rect">
            <a:avLst/>
          </a:prstGeom>
        </p:spPr>
      </p:pic>
      <p:pic>
        <p:nvPicPr>
          <p:cNvPr id="7" name="Imagen 6" descr="logo-iuc-esp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4" y="175395"/>
            <a:ext cx="1691937" cy="676774"/>
          </a:xfrm>
          <a:prstGeom prst="rect">
            <a:avLst/>
          </a:prstGeom>
        </p:spPr>
      </p:pic>
      <p:sp>
        <p:nvSpPr>
          <p:cNvPr id="9" name="Rectángulo 8"/>
          <p:cNvSpPr>
            <a:spLocks/>
          </p:cNvSpPr>
          <p:nvPr userDrawn="1"/>
        </p:nvSpPr>
        <p:spPr>
          <a:xfrm>
            <a:off x="1659943" y="4590755"/>
            <a:ext cx="7484057" cy="5941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457200" y="3642579"/>
            <a:ext cx="8229600" cy="482556"/>
          </a:xfrm>
        </p:spPr>
        <p:txBody>
          <a:bodyPr/>
          <a:lstStyle>
            <a:lvl1pPr>
              <a:defRPr sz="3600" cap="all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024" y="4213453"/>
            <a:ext cx="5451475" cy="291466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>
                <a:solidFill>
                  <a:srgbClr val="A0A4C5"/>
                </a:solidFill>
              </a:defRPr>
            </a:lvl1pPr>
          </a:lstStyle>
          <a:p>
            <a:pPr lvl="0"/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1105595" y="852170"/>
            <a:ext cx="554348" cy="244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2.pn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943" y="4771876"/>
            <a:ext cx="2483106" cy="25680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361211" y="4807385"/>
            <a:ext cx="4008416" cy="161870"/>
          </a:xfrm>
        </p:spPr>
        <p:txBody>
          <a:bodyPr>
            <a:normAutofit/>
          </a:bodyPr>
          <a:lstStyle>
            <a:lvl1pPr algn="r">
              <a:defRPr sz="1100">
                <a:solidFill>
                  <a:srgbClr val="0A3B7D"/>
                </a:solidFill>
              </a:defRPr>
            </a:lvl1pPr>
          </a:lstStyle>
          <a:p>
            <a:pPr lvl="0"/>
            <a:r>
              <a:rPr lang="es-ES_tradnl" dirty="0" smtClean="0"/>
              <a:t>Nombre y contacto</a:t>
            </a:r>
            <a:endParaRPr lang="es-ES" dirty="0"/>
          </a:p>
        </p:txBody>
      </p:sp>
      <p:pic>
        <p:nvPicPr>
          <p:cNvPr id="15" name="Imagen 14" descr="ilustracion_ciudad.eps"/>
          <p:cNvPicPr>
            <a:picLocks noChangeAspect="1"/>
          </p:cNvPicPr>
          <p:nvPr userDrawn="1"/>
        </p:nvPicPr>
        <p:blipFill>
          <a:blip r:embed="rId5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856"/>
            <a:ext cx="9144000" cy="2645229"/>
          </a:xfrm>
          <a:prstGeom prst="rect">
            <a:avLst/>
          </a:prstGeom>
        </p:spPr>
      </p:pic>
      <p:sp>
        <p:nvSpPr>
          <p:cNvPr id="10" name="Rectángulo 9"/>
          <p:cNvSpPr>
            <a:spLocks/>
          </p:cNvSpPr>
          <p:nvPr userDrawn="1"/>
        </p:nvSpPr>
        <p:spPr>
          <a:xfrm>
            <a:off x="0" y="3497399"/>
            <a:ext cx="7484057" cy="59417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867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" name="Marcador de gráfico 12"/>
          <p:cNvSpPr>
            <a:spLocks noGrp="1"/>
          </p:cNvSpPr>
          <p:nvPr>
            <p:ph type="chart" sz="quarter" idx="10"/>
          </p:nvPr>
        </p:nvSpPr>
        <p:spPr>
          <a:xfrm>
            <a:off x="465553" y="1752600"/>
            <a:ext cx="8157195" cy="311785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53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465552" y="1752600"/>
            <a:ext cx="8157195" cy="3117850"/>
          </a:xfrm>
        </p:spPr>
        <p:txBody>
          <a:bodyPr/>
          <a:lstStyle>
            <a:lvl1pPr>
              <a:defRPr cap="none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7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9136529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0" y="1356875"/>
            <a:ext cx="4295587" cy="2477084"/>
          </a:xfrm>
          <a:solidFill>
            <a:srgbClr val="0A3B7D"/>
          </a:solidFill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87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6" name="Rectángulo 5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1556401"/>
            <a:ext cx="88898" cy="1438248"/>
          </a:xfrm>
          <a:prstGeom prst="rect">
            <a:avLst/>
          </a:prstGeom>
        </p:spPr>
      </p:pic>
      <p:sp>
        <p:nvSpPr>
          <p:cNvPr id="11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83666" y="155640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</a:t>
            </a:r>
            <a:endParaRPr lang="es-ES" dirty="0"/>
          </a:p>
        </p:txBody>
      </p:sp>
      <p:sp>
        <p:nvSpPr>
          <p:cNvPr id="13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83666" y="193614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insertar texto</a:t>
            </a:r>
            <a:endParaRPr lang="es-ES" dirty="0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3423180"/>
            <a:ext cx="88898" cy="1438248"/>
          </a:xfrm>
          <a:prstGeom prst="rect">
            <a:avLst/>
          </a:prstGeom>
        </p:spPr>
      </p:pic>
      <p:sp>
        <p:nvSpPr>
          <p:cNvPr id="32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666" y="3423180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</a:t>
            </a:r>
            <a:endParaRPr lang="es-ES" dirty="0"/>
          </a:p>
        </p:txBody>
      </p:sp>
      <p:sp>
        <p:nvSpPr>
          <p:cNvPr id="3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66" y="3802926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insertar texto</a:t>
            </a:r>
            <a:endParaRPr lang="es-ES" dirty="0"/>
          </a:p>
        </p:txBody>
      </p:sp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1556402"/>
            <a:ext cx="88898" cy="1438248"/>
          </a:xfrm>
          <a:prstGeom prst="rect">
            <a:avLst/>
          </a:prstGeom>
        </p:spPr>
      </p:pic>
      <p:sp>
        <p:nvSpPr>
          <p:cNvPr id="42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5952936" y="1556402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</a:t>
            </a:r>
            <a:endParaRPr lang="es-ES" dirty="0"/>
          </a:p>
        </p:txBody>
      </p:sp>
      <p:sp>
        <p:nvSpPr>
          <p:cNvPr id="43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5952936" y="1936148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insertar texto</a:t>
            </a: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3423181"/>
            <a:ext cx="88898" cy="1438248"/>
          </a:xfrm>
          <a:prstGeom prst="rect">
            <a:avLst/>
          </a:prstGeom>
        </p:spPr>
      </p:pic>
      <p:sp>
        <p:nvSpPr>
          <p:cNvPr id="52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5952936" y="342318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</a:t>
            </a:r>
            <a:endParaRPr lang="es-ES" dirty="0"/>
          </a:p>
        </p:txBody>
      </p:sp>
      <p:sp>
        <p:nvSpPr>
          <p:cNvPr id="53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5952936" y="380292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insertar 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0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/>
          </p:cNvSpPr>
          <p:nvPr userDrawn="1"/>
        </p:nvSpPr>
        <p:spPr>
          <a:xfrm>
            <a:off x="26" y="338654"/>
            <a:ext cx="7484057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1654824"/>
            <a:ext cx="100438" cy="618770"/>
          </a:xfrm>
          <a:prstGeom prst="rect">
            <a:avLst/>
          </a:prstGeom>
        </p:spPr>
      </p:pic>
      <p:sp>
        <p:nvSpPr>
          <p:cNvPr id="41" name="Rectángulo 40"/>
          <p:cNvSpPr>
            <a:spLocks/>
          </p:cNvSpPr>
          <p:nvPr userDrawn="1"/>
        </p:nvSpPr>
        <p:spPr>
          <a:xfrm>
            <a:off x="7462808" y="338654"/>
            <a:ext cx="386639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ectángulo 41"/>
          <p:cNvSpPr>
            <a:spLocks/>
          </p:cNvSpPr>
          <p:nvPr userDrawn="1"/>
        </p:nvSpPr>
        <p:spPr>
          <a:xfrm>
            <a:off x="7849458" y="338654"/>
            <a:ext cx="386639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ángulo 42"/>
          <p:cNvSpPr>
            <a:spLocks/>
          </p:cNvSpPr>
          <p:nvPr userDrawn="1"/>
        </p:nvSpPr>
        <p:spPr>
          <a:xfrm>
            <a:off x="8236109" y="338654"/>
            <a:ext cx="386639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711" y="1556401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 </a:t>
            </a:r>
            <a:endParaRPr lang="es-ES" dirty="0"/>
          </a:p>
        </p:txBody>
      </p:sp>
      <p:sp>
        <p:nvSpPr>
          <p:cNvPr id="50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163711" y="1860050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editar texto</a:t>
            </a:r>
          </a:p>
          <a:p>
            <a:pPr lvl="0"/>
            <a:r>
              <a:rPr lang="es-ES" dirty="0" smtClean="0"/>
              <a:t>Clic para editar texto</a:t>
            </a:r>
            <a:endParaRPr lang="es-ES" dirty="0"/>
          </a:p>
        </p:txBody>
      </p:sp>
      <p:sp>
        <p:nvSpPr>
          <p:cNvPr id="51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326813" y="1376935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N</a:t>
            </a:r>
            <a:endParaRPr lang="es-ES" dirty="0"/>
          </a:p>
        </p:txBody>
      </p:sp>
      <p:pic>
        <p:nvPicPr>
          <p:cNvPr id="62" name="Imagen 6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2873004"/>
            <a:ext cx="100438" cy="618770"/>
          </a:xfrm>
          <a:prstGeom prst="rect">
            <a:avLst/>
          </a:prstGeom>
        </p:spPr>
      </p:pic>
      <p:sp>
        <p:nvSpPr>
          <p:cNvPr id="6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163711" y="2774581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 </a:t>
            </a:r>
            <a:endParaRPr lang="es-ES" dirty="0"/>
          </a:p>
        </p:txBody>
      </p:sp>
      <p:sp>
        <p:nvSpPr>
          <p:cNvPr id="64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1163711" y="3078230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editar texto</a:t>
            </a:r>
          </a:p>
          <a:p>
            <a:pPr lvl="0"/>
            <a:r>
              <a:rPr lang="es-ES" dirty="0" smtClean="0"/>
              <a:t>Clic para editar texto</a:t>
            </a:r>
            <a:endParaRPr lang="es-ES" dirty="0"/>
          </a:p>
        </p:txBody>
      </p:sp>
      <p:sp>
        <p:nvSpPr>
          <p:cNvPr id="65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326813" y="2595115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N</a:t>
            </a:r>
            <a:endParaRPr lang="es-ES" dirty="0"/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4104575"/>
            <a:ext cx="100438" cy="618770"/>
          </a:xfrm>
          <a:prstGeom prst="rect">
            <a:avLst/>
          </a:prstGeom>
        </p:spPr>
      </p:pic>
      <p:sp>
        <p:nvSpPr>
          <p:cNvPr id="67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1163711" y="400615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 </a:t>
            </a:r>
            <a:endParaRPr lang="es-ES" dirty="0"/>
          </a:p>
        </p:txBody>
      </p:sp>
      <p:sp>
        <p:nvSpPr>
          <p:cNvPr id="68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1163711" y="430980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editar texto</a:t>
            </a:r>
          </a:p>
          <a:p>
            <a:pPr lvl="0"/>
            <a:r>
              <a:rPr lang="es-ES" dirty="0" smtClean="0"/>
              <a:t>Clic para editar texto</a:t>
            </a:r>
            <a:endParaRPr lang="es-ES" dirty="0"/>
          </a:p>
        </p:txBody>
      </p:sp>
      <p:sp>
        <p:nvSpPr>
          <p:cNvPr id="69" name="Marcador de texto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6813" y="382668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N</a:t>
            </a:r>
            <a:endParaRPr lang="es-ES" dirty="0"/>
          </a:p>
        </p:txBody>
      </p:sp>
      <p:pic>
        <p:nvPicPr>
          <p:cNvPr id="73" name="Imagen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1653375"/>
            <a:ext cx="100438" cy="618770"/>
          </a:xfrm>
          <a:prstGeom prst="rect">
            <a:avLst/>
          </a:prstGeom>
        </p:spPr>
      </p:pic>
      <p:sp>
        <p:nvSpPr>
          <p:cNvPr id="74" name="Marcador de texto 44"/>
          <p:cNvSpPr>
            <a:spLocks noGrp="1"/>
          </p:cNvSpPr>
          <p:nvPr>
            <p:ph type="body" sz="quarter" idx="19" hasCustomPrompt="1"/>
          </p:nvPr>
        </p:nvSpPr>
        <p:spPr>
          <a:xfrm>
            <a:off x="5780431" y="155495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 </a:t>
            </a:r>
            <a:endParaRPr lang="es-ES" dirty="0"/>
          </a:p>
        </p:txBody>
      </p:sp>
      <p:sp>
        <p:nvSpPr>
          <p:cNvPr id="75" name="Marcador de texto 44"/>
          <p:cNvSpPr>
            <a:spLocks noGrp="1"/>
          </p:cNvSpPr>
          <p:nvPr>
            <p:ph type="body" sz="quarter" idx="20" hasCustomPrompt="1"/>
          </p:nvPr>
        </p:nvSpPr>
        <p:spPr>
          <a:xfrm>
            <a:off x="5780431" y="185860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editar texto</a:t>
            </a:r>
          </a:p>
          <a:p>
            <a:pPr lvl="0"/>
            <a:r>
              <a:rPr lang="es-ES" dirty="0" smtClean="0"/>
              <a:t>Clic para editar texto</a:t>
            </a:r>
            <a:endParaRPr lang="es-ES" dirty="0"/>
          </a:p>
        </p:txBody>
      </p:sp>
      <p:sp>
        <p:nvSpPr>
          <p:cNvPr id="76" name="Marcador de texto 44"/>
          <p:cNvSpPr>
            <a:spLocks noGrp="1"/>
          </p:cNvSpPr>
          <p:nvPr>
            <p:ph type="body" sz="quarter" idx="21" hasCustomPrompt="1"/>
          </p:nvPr>
        </p:nvSpPr>
        <p:spPr>
          <a:xfrm>
            <a:off x="4943533" y="137548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N</a:t>
            </a:r>
            <a:endParaRPr lang="es-ES" dirty="0"/>
          </a:p>
        </p:txBody>
      </p:sp>
      <p:pic>
        <p:nvPicPr>
          <p:cNvPr id="77" name="Imagen 7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2871555"/>
            <a:ext cx="100438" cy="618770"/>
          </a:xfrm>
          <a:prstGeom prst="rect">
            <a:avLst/>
          </a:prstGeom>
        </p:spPr>
      </p:pic>
      <p:sp>
        <p:nvSpPr>
          <p:cNvPr id="78" name="Marcador de texto 44"/>
          <p:cNvSpPr>
            <a:spLocks noGrp="1"/>
          </p:cNvSpPr>
          <p:nvPr>
            <p:ph type="body" sz="quarter" idx="22" hasCustomPrompt="1"/>
          </p:nvPr>
        </p:nvSpPr>
        <p:spPr>
          <a:xfrm>
            <a:off x="5780431" y="277313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 </a:t>
            </a:r>
            <a:endParaRPr lang="es-ES" dirty="0"/>
          </a:p>
        </p:txBody>
      </p:sp>
      <p:sp>
        <p:nvSpPr>
          <p:cNvPr id="79" name="Marcador de texto 44"/>
          <p:cNvSpPr>
            <a:spLocks noGrp="1"/>
          </p:cNvSpPr>
          <p:nvPr>
            <p:ph type="body" sz="quarter" idx="23" hasCustomPrompt="1"/>
          </p:nvPr>
        </p:nvSpPr>
        <p:spPr>
          <a:xfrm>
            <a:off x="5780431" y="307678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editar texto</a:t>
            </a:r>
          </a:p>
          <a:p>
            <a:pPr lvl="0"/>
            <a:r>
              <a:rPr lang="es-ES" dirty="0" smtClean="0"/>
              <a:t>Clic para editar texto</a:t>
            </a:r>
            <a:endParaRPr lang="es-ES" dirty="0"/>
          </a:p>
        </p:txBody>
      </p:sp>
      <p:sp>
        <p:nvSpPr>
          <p:cNvPr id="80" name="Marcador de texto 44"/>
          <p:cNvSpPr>
            <a:spLocks noGrp="1"/>
          </p:cNvSpPr>
          <p:nvPr>
            <p:ph type="body" sz="quarter" idx="24" hasCustomPrompt="1"/>
          </p:nvPr>
        </p:nvSpPr>
        <p:spPr>
          <a:xfrm>
            <a:off x="4943533" y="259366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N</a:t>
            </a:r>
            <a:endParaRPr lang="es-ES" dirty="0"/>
          </a:p>
        </p:txBody>
      </p:sp>
      <p:pic>
        <p:nvPicPr>
          <p:cNvPr id="81" name="Imagen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4103126"/>
            <a:ext cx="100438" cy="618770"/>
          </a:xfrm>
          <a:prstGeom prst="rect">
            <a:avLst/>
          </a:prstGeom>
        </p:spPr>
      </p:pic>
      <p:sp>
        <p:nvSpPr>
          <p:cNvPr id="82" name="Marcador de texto 44"/>
          <p:cNvSpPr>
            <a:spLocks noGrp="1"/>
          </p:cNvSpPr>
          <p:nvPr>
            <p:ph type="body" sz="quarter" idx="25" hasCustomPrompt="1"/>
          </p:nvPr>
        </p:nvSpPr>
        <p:spPr>
          <a:xfrm>
            <a:off x="5780431" y="4004703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Clic para editar título </a:t>
            </a:r>
            <a:endParaRPr lang="es-ES" dirty="0"/>
          </a:p>
        </p:txBody>
      </p:sp>
      <p:sp>
        <p:nvSpPr>
          <p:cNvPr id="83" name="Marcador de texto 44"/>
          <p:cNvSpPr>
            <a:spLocks noGrp="1"/>
          </p:cNvSpPr>
          <p:nvPr>
            <p:ph type="body" sz="quarter" idx="26" hasCustomPrompt="1"/>
          </p:nvPr>
        </p:nvSpPr>
        <p:spPr>
          <a:xfrm>
            <a:off x="5780431" y="4308352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 smtClean="0"/>
              <a:t>Clic para editar texto</a:t>
            </a:r>
          </a:p>
          <a:p>
            <a:pPr lvl="0"/>
            <a:r>
              <a:rPr lang="es-ES" dirty="0" smtClean="0"/>
              <a:t>Clic para editar texto</a:t>
            </a:r>
            <a:endParaRPr lang="es-ES" dirty="0"/>
          </a:p>
        </p:txBody>
      </p:sp>
      <p:sp>
        <p:nvSpPr>
          <p:cNvPr id="84" name="Marcador de texto 44"/>
          <p:cNvSpPr>
            <a:spLocks noGrp="1"/>
          </p:cNvSpPr>
          <p:nvPr>
            <p:ph type="body" sz="quarter" idx="27" hasCustomPrompt="1"/>
          </p:nvPr>
        </p:nvSpPr>
        <p:spPr>
          <a:xfrm>
            <a:off x="4943533" y="3825237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 smtClean="0"/>
              <a:t>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07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/>
          </p:cNvSpPr>
          <p:nvPr userDrawn="1"/>
        </p:nvSpPr>
        <p:spPr>
          <a:xfrm>
            <a:off x="26" y="338654"/>
            <a:ext cx="7484057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1" name="Rectángulo 40"/>
          <p:cNvSpPr>
            <a:spLocks/>
          </p:cNvSpPr>
          <p:nvPr userDrawn="1"/>
        </p:nvSpPr>
        <p:spPr>
          <a:xfrm>
            <a:off x="7462808" y="338654"/>
            <a:ext cx="386639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ectángulo 41"/>
          <p:cNvSpPr>
            <a:spLocks/>
          </p:cNvSpPr>
          <p:nvPr userDrawn="1"/>
        </p:nvSpPr>
        <p:spPr>
          <a:xfrm>
            <a:off x="7849458" y="338654"/>
            <a:ext cx="386639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ángulo 42"/>
          <p:cNvSpPr>
            <a:spLocks/>
          </p:cNvSpPr>
          <p:nvPr userDrawn="1"/>
        </p:nvSpPr>
        <p:spPr>
          <a:xfrm>
            <a:off x="8236109" y="338654"/>
            <a:ext cx="386639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917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4" name="Título 1"/>
          <p:cNvSpPr>
            <a:spLocks noGrp="1"/>
          </p:cNvSpPr>
          <p:nvPr>
            <p:ph type="title" hasCustomPrompt="1"/>
          </p:nvPr>
        </p:nvSpPr>
        <p:spPr>
          <a:xfrm>
            <a:off x="26" y="2198604"/>
            <a:ext cx="7099073" cy="2046975"/>
          </a:xfrm>
          <a:solidFill>
            <a:srgbClr val="0A3B7D"/>
          </a:solidFill>
          <a:ln>
            <a:solidFill>
              <a:srgbClr val="0A3B7D"/>
            </a:solidFill>
          </a:ln>
        </p:spPr>
        <p:txBody>
          <a:bodyPr wrap="square" lIns="252000" tIns="144000" rIns="144000" bIns="144000" anchor="ctr" anchorCtr="0">
            <a:normAutofit/>
          </a:bodyPr>
          <a:lstStyle>
            <a:lvl1pPr marL="2160000"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</a:t>
            </a:r>
            <a:br>
              <a:rPr lang="es-ES_tradnl" dirty="0" smtClean="0"/>
            </a:br>
            <a:r>
              <a:rPr lang="es-ES_tradnl" dirty="0" smtClean="0"/>
              <a:t>EDITAR TÍTULO</a:t>
            </a:r>
            <a:endParaRPr lang="es-ES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1" hasCustomPrompt="1"/>
          </p:nvPr>
        </p:nvSpPr>
        <p:spPr>
          <a:xfrm>
            <a:off x="344106" y="2453180"/>
            <a:ext cx="1978029" cy="1543114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Font typeface="Lucida Grande"/>
              <a:buNone/>
              <a:defRPr sz="14000" spc="0">
                <a:solidFill>
                  <a:schemeClr val="bg1">
                    <a:alpha val="18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2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4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5718130" y="216311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718130" y="288488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163114"/>
            <a:ext cx="96136" cy="5365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884884"/>
            <a:ext cx="96136" cy="5365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3608439"/>
            <a:ext cx="96136" cy="536523"/>
          </a:xfrm>
          <a:prstGeom prst="rect">
            <a:avLst/>
          </a:prstGeom>
        </p:spPr>
      </p:pic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5718130" y="3608439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92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157194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44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3959411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848412" y="0"/>
            <a:ext cx="4295587" cy="5143500"/>
          </a:xfrm>
          <a:solidFill>
            <a:srgbClr val="0A3B7D"/>
          </a:solidFill>
        </p:spPr>
        <p:txBody>
          <a:bodyPr lIns="720000" tIns="1080000" rIns="720000" bIns="10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1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1"/>
          </p:nvPr>
        </p:nvSpPr>
        <p:spPr>
          <a:xfrm>
            <a:off x="5604473" y="1731994"/>
            <a:ext cx="3018276" cy="280268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4" name="Rectángulo 3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36" name="Agrupar 3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37" name="Rectángulo 3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3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3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2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grpSp>
        <p:nvGrpSpPr>
          <p:cNvPr id="16" name="Agrupar 1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17" name="Rectángulo 1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" name="Rectángulo 1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1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581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490" r:id="rId2"/>
    <p:sldLayoutId id="2147493491" r:id="rId3"/>
    <p:sldLayoutId id="2147493505" r:id="rId4"/>
    <p:sldLayoutId id="2147493514" r:id="rId5"/>
    <p:sldLayoutId id="2147493506" r:id="rId6"/>
    <p:sldLayoutId id="2147493507" r:id="rId7"/>
    <p:sldLayoutId id="2147493508" r:id="rId8"/>
    <p:sldLayoutId id="2147493509" r:id="rId9"/>
    <p:sldLayoutId id="2147493510" r:id="rId10"/>
    <p:sldLayoutId id="2147493511" r:id="rId11"/>
    <p:sldLayoutId id="2147493512" r:id="rId12"/>
    <p:sldLayoutId id="2147493513" r:id="rId13"/>
    <p:sldLayoutId id="2147493515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A3B7D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C1C5E4"/>
        </a:buClr>
        <a:buFont typeface="Arial"/>
        <a:buNone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1pPr>
      <a:lvl2pPr marL="0" indent="-140400" algn="l" defTabSz="457200" rtl="0" eaLnBrk="1" latinLnBrk="0" hangingPunct="1">
        <a:spcBef>
          <a:spcPts val="600"/>
        </a:spcBef>
        <a:buClr>
          <a:srgbClr val="C1C5E4"/>
        </a:buClr>
        <a:buSzPct val="100000"/>
        <a:buFont typeface="Lucida Grande"/>
        <a:buChar char="❘"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Urban cooperation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1680669" y="4213453"/>
            <a:ext cx="6559206" cy="291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C3 PAIRING REG</a:t>
            </a:r>
            <a:r>
              <a:rPr lang="pl-PL" dirty="0" err="1" smtClean="0"/>
              <a:t>ion</a:t>
            </a:r>
            <a:r>
              <a:rPr lang="pl-PL" dirty="0" smtClean="0"/>
              <a:t> </a:t>
            </a:r>
            <a:r>
              <a:rPr lang="pl-PL" dirty="0" err="1" smtClean="0"/>
              <a:t>cioeste</a:t>
            </a:r>
            <a:r>
              <a:rPr lang="en-US" dirty="0" smtClean="0"/>
              <a:t> &amp; REGION </a:t>
            </a:r>
            <a:r>
              <a:rPr lang="pl-PL" dirty="0" err="1" smtClean="0"/>
              <a:t>bielsko-biała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4361211" y="4807385"/>
            <a:ext cx="4518330" cy="16187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Patrycja Węgrzyn</a:t>
            </a:r>
            <a:r>
              <a:rPr lang="es-ES" dirty="0" smtClean="0"/>
              <a:t> &amp; </a:t>
            </a:r>
            <a:r>
              <a:rPr lang="pl-PL" dirty="0" smtClean="0"/>
              <a:t>Carlos </a:t>
            </a:r>
            <a:r>
              <a:rPr lang="pl-PL" dirty="0" err="1" smtClean="0"/>
              <a:t>Abrao</a:t>
            </a:r>
            <a:r>
              <a:rPr lang="es-ES" dirty="0" smtClean="0"/>
              <a:t>|| </a:t>
            </a:r>
            <a:r>
              <a:rPr lang="pl-PL" dirty="0" smtClean="0"/>
              <a:t>pwegrzyn@arrsa.pl</a:t>
            </a:r>
            <a:r>
              <a:rPr lang="es-ES" dirty="0" smtClean="0"/>
              <a:t>  &amp; </a:t>
            </a:r>
            <a:r>
              <a:rPr lang="pl-PL" dirty="0" smtClean="0"/>
              <a:t>abrao.carlos@gmail.com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94410" y="46425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5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1028700" lvl="1" indent="-5715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+mj-lt"/>
              <a:buAutoNum type="romanUcPeriod"/>
            </a:pPr>
            <a:r>
              <a:rPr lang="en-GB" sz="2800" dirty="0">
                <a:latin typeface="Trebuchet MS" panose="020B0603020202020204" pitchFamily="34" charset="0"/>
              </a:rPr>
              <a:t>Internationalisation of local SMEs </a:t>
            </a:r>
            <a:endParaRPr lang="pl-PL" sz="2800" dirty="0" smtClean="0">
              <a:latin typeface="Trebuchet MS" panose="020B0603020202020204" pitchFamily="34" charset="0"/>
            </a:endParaRPr>
          </a:p>
          <a:p>
            <a:pPr marL="1028700" lvl="1" indent="-5715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+mj-lt"/>
              <a:buAutoNum type="romanUcPeriod"/>
            </a:pPr>
            <a:r>
              <a:rPr lang="en-US" sz="2800" dirty="0">
                <a:latin typeface="Trebuchet MS" panose="020B0603020202020204" pitchFamily="34" charset="0"/>
              </a:rPr>
              <a:t>Build critical mass by developing knowledge and required skills and capabilities for current and future </a:t>
            </a:r>
            <a:r>
              <a:rPr lang="en-US" sz="2800" dirty="0" smtClean="0">
                <a:latin typeface="Trebuchet MS" panose="020B0603020202020204" pitchFamily="34" charset="0"/>
              </a:rPr>
              <a:t>jobs</a:t>
            </a:r>
            <a:endParaRPr lang="pl-PL" sz="2800" dirty="0" smtClean="0">
              <a:latin typeface="Trebuchet MS" panose="020B0603020202020204" pitchFamily="34" charset="0"/>
            </a:endParaRPr>
          </a:p>
          <a:p>
            <a:pPr marL="1028700" lvl="1" indent="-5715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+mj-lt"/>
              <a:buAutoNum type="romanUcPeriod"/>
            </a:pPr>
            <a:r>
              <a:rPr lang="en-US" sz="2800" dirty="0">
                <a:latin typeface="Trebuchet MS" panose="020B0603020202020204" pitchFamily="34" charset="0"/>
              </a:rPr>
              <a:t>Develop an ecosystem that fosters </a:t>
            </a:r>
            <a:r>
              <a:rPr lang="en-US" sz="2800" dirty="0" smtClean="0">
                <a:latin typeface="Trebuchet MS" panose="020B0603020202020204" pitchFamily="34" charset="0"/>
              </a:rPr>
              <a:t>innovation</a:t>
            </a:r>
            <a:endParaRPr lang="pl-PL" sz="2800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78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TRANSFORMATIVE Activities</a:t>
            </a:r>
            <a:endParaRPr lang="en-GB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04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TRANSFORMATIVE ACTIVITIES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342900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latin typeface="Trebuchet MS" panose="020B0603020202020204" pitchFamily="34" charset="0"/>
              </a:rPr>
              <a:t>Internationalisation of local SMEs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342900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pl-PL" dirty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Establish bilateral cooperation between firms of both </a:t>
            </a:r>
            <a:r>
              <a:rPr lang="en-US" dirty="0" smtClean="0">
                <a:latin typeface="Trebuchet MS" panose="020B0603020202020204" pitchFamily="34" charset="0"/>
              </a:rPr>
              <a:t>regions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Develop for </a:t>
            </a:r>
            <a:r>
              <a:rPr lang="en-US" dirty="0" smtClean="0">
                <a:latin typeface="Trebuchet MS" panose="020B0603020202020204" pitchFamily="34" charset="0"/>
              </a:rPr>
              <a:t>C</a:t>
            </a:r>
            <a:r>
              <a:rPr lang="pl-PL" dirty="0" smtClean="0">
                <a:latin typeface="Trebuchet MS" panose="020B0603020202020204" pitchFamily="34" charset="0"/>
              </a:rPr>
              <a:t>IOESTE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an innovation/ competition strategy and an associated plan for entering international markets with support from </a:t>
            </a:r>
            <a:r>
              <a:rPr lang="en-US" dirty="0" smtClean="0">
                <a:latin typeface="Trebuchet MS" panose="020B0603020202020204" pitchFamily="34" charset="0"/>
              </a:rPr>
              <a:t>Bielsko-Biala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Trebuchet MS" panose="020B0603020202020204" pitchFamily="34" charset="0"/>
              </a:rPr>
              <a:t>Share</a:t>
            </a:r>
            <a:r>
              <a:rPr lang="pl-PL" dirty="0" smtClean="0">
                <a:latin typeface="Trebuchet MS" panose="020B0603020202020204" pitchFamily="34" charset="0"/>
              </a:rPr>
              <a:t> the </a:t>
            </a:r>
            <a:r>
              <a:rPr lang="pl-PL" dirty="0" err="1" smtClean="0">
                <a:latin typeface="Trebuchet MS" panose="020B0603020202020204" pitchFamily="34" charset="0"/>
              </a:rPr>
              <a:t>methodology</a:t>
            </a:r>
            <a:r>
              <a:rPr lang="pl-PL" dirty="0" smtClean="0">
                <a:latin typeface="Trebuchet MS" panose="020B0603020202020204" pitchFamily="34" charset="0"/>
              </a:rPr>
              <a:t> of </a:t>
            </a:r>
            <a:r>
              <a:rPr lang="pl-PL" dirty="0" err="1" smtClean="0">
                <a:latin typeface="Trebuchet MS" panose="020B0603020202020204" pitchFamily="34" charset="0"/>
              </a:rPr>
              <a:t>organising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international</a:t>
            </a:r>
            <a:r>
              <a:rPr lang="pl-PL" dirty="0" smtClean="0">
                <a:latin typeface="Trebuchet MS" panose="020B0603020202020204" pitchFamily="34" charset="0"/>
              </a:rPr>
              <a:t> ICT </a:t>
            </a:r>
            <a:r>
              <a:rPr lang="pl-PL" dirty="0" err="1" smtClean="0">
                <a:latin typeface="Trebuchet MS" panose="020B0603020202020204" pitchFamily="34" charset="0"/>
              </a:rPr>
              <a:t>event</a:t>
            </a:r>
            <a:r>
              <a:rPr lang="pl-PL" dirty="0" smtClean="0">
                <a:latin typeface="Trebuchet MS" panose="020B0603020202020204" pitchFamily="34" charset="0"/>
              </a:rPr>
              <a:t> – </a:t>
            </a:r>
            <a:r>
              <a:rPr lang="pl-PL" dirty="0" err="1" smtClean="0">
                <a:latin typeface="Trebuchet MS" panose="020B0603020202020204" pitchFamily="34" charset="0"/>
              </a:rPr>
              <a:t>following</a:t>
            </a:r>
            <a:r>
              <a:rPr lang="pl-PL" dirty="0" smtClean="0">
                <a:latin typeface="Trebuchet MS" panose="020B0603020202020204" pitchFamily="34" charset="0"/>
              </a:rPr>
              <a:t> the </a:t>
            </a:r>
            <a:r>
              <a:rPr lang="pl-PL" dirty="0" err="1" smtClean="0">
                <a:latin typeface="Trebuchet MS" panose="020B0603020202020204" pitchFamily="34" charset="0"/>
              </a:rPr>
              <a:t>experience</a:t>
            </a:r>
            <a:r>
              <a:rPr lang="pl-PL" dirty="0" smtClean="0">
                <a:latin typeface="Trebuchet MS" panose="020B0603020202020204" pitchFamily="34" charset="0"/>
              </a:rPr>
              <a:t> of CIOESTE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TRANSFORMATIVE ACTIVITIES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342900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anose="020B0603020202020204" pitchFamily="34" charset="0"/>
              </a:rPr>
              <a:t>Build critical mass by developing knowledge and required skills and capabilities for current and future </a:t>
            </a:r>
            <a:r>
              <a:rPr lang="en-US" sz="2000" b="1" dirty="0" smtClean="0">
                <a:latin typeface="Trebuchet MS" panose="020B0603020202020204" pitchFamily="34" charset="0"/>
              </a:rPr>
              <a:t>jobs</a:t>
            </a:r>
            <a:endParaRPr lang="pl-PL" sz="2000" b="1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Establish bilateral cooperation between regional and international universities and research </a:t>
            </a:r>
            <a:r>
              <a:rPr lang="en-US" dirty="0" err="1">
                <a:latin typeface="Trebuchet MS" panose="020B0603020202020204" pitchFamily="34" charset="0"/>
              </a:rPr>
              <a:t>centres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Develop a joint knowledge platform for communication and exchange of business opportunities (i.e. demand and offer) in both regions</a:t>
            </a:r>
          </a:p>
        </p:txBody>
      </p:sp>
    </p:spTree>
    <p:extLst>
      <p:ext uri="{BB962C8B-B14F-4D97-AF65-F5344CB8AC3E}">
        <p14:creationId xmlns:p14="http://schemas.microsoft.com/office/powerpoint/2010/main" val="3072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TRANSFORMATIVE ACTIVITIES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342900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Trebuchet MS" panose="020B0603020202020204" pitchFamily="34" charset="0"/>
              </a:rPr>
              <a:t>Develop an ecosystem that fosters </a:t>
            </a:r>
            <a:r>
              <a:rPr lang="en-US" sz="2000" b="1" dirty="0" smtClean="0">
                <a:latin typeface="Trebuchet MS" panose="020B0603020202020204" pitchFamily="34" charset="0"/>
              </a:rPr>
              <a:t>innovation</a:t>
            </a:r>
            <a:endParaRPr lang="pl-PL" sz="2000" b="1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Promote regionally international trend and business ICT events in order to both influence and stay up to date with current and future technological </a:t>
            </a:r>
            <a:r>
              <a:rPr lang="en-US" dirty="0" smtClean="0">
                <a:latin typeface="Trebuchet MS" panose="020B0603020202020204" pitchFamily="34" charset="0"/>
              </a:rPr>
              <a:t>developments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Test new solutions for innovation public policies that stimulates start-ups, accelerators and incubators</a:t>
            </a:r>
          </a:p>
        </p:txBody>
      </p:sp>
    </p:spTree>
    <p:extLst>
      <p:ext uri="{BB962C8B-B14F-4D97-AF65-F5344CB8AC3E}">
        <p14:creationId xmlns:p14="http://schemas.microsoft.com/office/powerpoint/2010/main" val="18784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ACTIONS</a:t>
            </a:r>
            <a:endParaRPr lang="en-GB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05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ACTIONS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Mapping</a:t>
            </a:r>
            <a:r>
              <a:rPr lang="pl-PL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of the ICT business in </a:t>
            </a:r>
            <a:r>
              <a:rPr lang="pl-PL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both</a:t>
            </a:r>
            <a:r>
              <a:rPr lang="pl-PL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regions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 smtClean="0">
                <a:latin typeface="Trebuchet MS" panose="020B0603020202020204" pitchFamily="34" charset="0"/>
              </a:rPr>
              <a:t>Indication</a:t>
            </a:r>
            <a:r>
              <a:rPr lang="pl-PL" sz="2000" dirty="0" smtClean="0">
                <a:latin typeface="Trebuchet MS" panose="020B0603020202020204" pitchFamily="34" charset="0"/>
              </a:rPr>
              <a:t> of the </a:t>
            </a:r>
            <a:r>
              <a:rPr lang="pl-PL" sz="2000" dirty="0" err="1" smtClean="0">
                <a:latin typeface="Trebuchet MS" panose="020B0603020202020204" pitchFamily="34" charset="0"/>
              </a:rPr>
              <a:t>niches</a:t>
            </a:r>
            <a:r>
              <a:rPr lang="pl-PL" sz="2000" dirty="0" smtClean="0">
                <a:latin typeface="Trebuchet MS" panose="020B0603020202020204" pitchFamily="34" charset="0"/>
              </a:rPr>
              <a:t> of </a:t>
            </a:r>
            <a:r>
              <a:rPr lang="pl-PL" sz="2000" dirty="0" err="1" smtClean="0">
                <a:latin typeface="Trebuchet MS" panose="020B0603020202020204" pitchFamily="34" charset="0"/>
              </a:rPr>
              <a:t>cooperation</a:t>
            </a:r>
            <a:endParaRPr lang="pl-PL" sz="2000" dirty="0" smtClean="0"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Regular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on-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line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meetings</a:t>
            </a:r>
            <a:endParaRPr lang="pl-PL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Participation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in 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first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I.OESTE 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event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– 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introducing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ARRSA to 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B</a:t>
            </a:r>
            <a:r>
              <a:rPr lang="pl-PL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razilian</a:t>
            </a:r>
            <a:r>
              <a:rPr lang="pl-PL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entrepreneurs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x-none" dirty="0"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>
                <a:latin typeface="Trebuchet MS" panose="020B0603020202020204" pitchFamily="34" charset="0"/>
              </a:rPr>
              <a:t>Bringing</a:t>
            </a:r>
            <a:r>
              <a:rPr lang="pl-PL" sz="2000" dirty="0">
                <a:latin typeface="Trebuchet MS" panose="020B0603020202020204" pitchFamily="34" charset="0"/>
              </a:rPr>
              <a:t> </a:t>
            </a:r>
            <a:r>
              <a:rPr lang="pl-PL" sz="2000" dirty="0" err="1">
                <a:latin typeface="Trebuchet MS" panose="020B0603020202020204" pitchFamily="34" charset="0"/>
              </a:rPr>
              <a:t>together</a:t>
            </a:r>
            <a:r>
              <a:rPr lang="pl-PL" sz="2000" dirty="0">
                <a:latin typeface="Trebuchet MS" panose="020B0603020202020204" pitchFamily="34" charset="0"/>
              </a:rPr>
              <a:t> </a:t>
            </a:r>
            <a:r>
              <a:rPr lang="pl-PL" sz="2000" dirty="0" err="1">
                <a:latin typeface="Trebuchet MS" panose="020B0603020202020204" pitchFamily="34" charset="0"/>
              </a:rPr>
              <a:t>entities</a:t>
            </a:r>
            <a:r>
              <a:rPr lang="pl-PL" sz="2000" dirty="0">
                <a:latin typeface="Trebuchet MS" panose="020B0603020202020204" pitchFamily="34" charset="0"/>
              </a:rPr>
              <a:t> </a:t>
            </a:r>
            <a:r>
              <a:rPr lang="pl-PL" sz="2000" dirty="0" err="1">
                <a:latin typeface="Trebuchet MS" panose="020B0603020202020204" pitchFamily="34" charset="0"/>
              </a:rPr>
              <a:t>interested</a:t>
            </a:r>
            <a:r>
              <a:rPr lang="pl-PL" sz="2000" dirty="0">
                <a:latin typeface="Trebuchet MS" panose="020B0603020202020204" pitchFamily="34" charset="0"/>
              </a:rPr>
              <a:t> in </a:t>
            </a:r>
            <a:r>
              <a:rPr lang="pl-PL" sz="2000" dirty="0" err="1" smtClean="0">
                <a:latin typeface="Trebuchet MS" panose="020B0603020202020204" pitchFamily="34" charset="0"/>
              </a:rPr>
              <a:t>cooperaion</a:t>
            </a:r>
            <a:endParaRPr lang="pl-PL" sz="2000" dirty="0"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>
                <a:latin typeface="Trebuchet MS" panose="020B0603020202020204" pitchFamily="34" charset="0"/>
              </a:rPr>
              <a:t>Mission</a:t>
            </a:r>
            <a:r>
              <a:rPr lang="pl-PL" sz="2000" dirty="0">
                <a:latin typeface="Trebuchet MS" panose="020B0603020202020204" pitchFamily="34" charset="0"/>
              </a:rPr>
              <a:t> in Poland – </a:t>
            </a:r>
            <a:r>
              <a:rPr lang="pl-PL" sz="2000" dirty="0" err="1">
                <a:latin typeface="Trebuchet MS" panose="020B0603020202020204" pitchFamily="34" charset="0"/>
              </a:rPr>
              <a:t>signing</a:t>
            </a:r>
            <a:r>
              <a:rPr lang="pl-PL" sz="2000" dirty="0">
                <a:latin typeface="Trebuchet MS" panose="020B0603020202020204" pitchFamily="34" charset="0"/>
              </a:rPr>
              <a:t> </a:t>
            </a:r>
            <a:r>
              <a:rPr lang="pl-PL" sz="2000" dirty="0" err="1">
                <a:latin typeface="Trebuchet MS" panose="020B0603020202020204" pitchFamily="34" charset="0"/>
              </a:rPr>
              <a:t>MoU</a:t>
            </a:r>
            <a:endParaRPr lang="x-none" sz="2000" dirty="0"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x-none" sz="2000" dirty="0" smtClean="0">
              <a:latin typeface="+mj-lt"/>
            </a:endParaRPr>
          </a:p>
          <a:p>
            <a:pPr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1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ACTIONS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smtClean="0">
                <a:solidFill>
                  <a:prstClr val="black"/>
                </a:solidFill>
                <a:latin typeface="+mj-lt"/>
              </a:rPr>
              <a:t>Presentation of the </a:t>
            </a:r>
            <a:r>
              <a:rPr lang="pl-PL" sz="2000" dirty="0" err="1" smtClean="0">
                <a:solidFill>
                  <a:prstClr val="black"/>
                </a:solidFill>
                <a:latin typeface="+mj-lt"/>
              </a:rPr>
              <a:t>companies</a:t>
            </a:r>
            <a:r>
              <a:rPr lang="pl-PL" sz="2000" dirty="0" smtClean="0">
                <a:solidFill>
                  <a:prstClr val="black"/>
                </a:solidFill>
                <a:latin typeface="+mj-lt"/>
              </a:rPr>
              <a:t>: </a:t>
            </a:r>
            <a:r>
              <a:rPr lang="pl-PL" sz="2000" dirty="0" err="1" smtClean="0">
                <a:solidFill>
                  <a:prstClr val="black"/>
                </a:solidFill>
                <a:latin typeface="+mj-lt"/>
              </a:rPr>
              <a:t>bilateral</a:t>
            </a:r>
            <a:r>
              <a:rPr lang="pl-PL" sz="20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+mj-lt"/>
              </a:rPr>
              <a:t>meetings</a:t>
            </a:r>
            <a:r>
              <a:rPr lang="pl-PL" sz="20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pl-PL" sz="2000" dirty="0" err="1" smtClean="0">
                <a:solidFill>
                  <a:prstClr val="black"/>
                </a:solidFill>
                <a:latin typeface="+mj-lt"/>
              </a:rPr>
              <a:t>presentations</a:t>
            </a:r>
            <a:r>
              <a:rPr lang="pl-PL" sz="2000" dirty="0" smtClean="0">
                <a:solidFill>
                  <a:prstClr val="black"/>
                </a:solidFill>
                <a:latin typeface="+mj-lt"/>
              </a:rPr>
              <a:t> of products, services</a:t>
            </a:r>
            <a:endParaRPr lang="en-GB" sz="2000" dirty="0" smtClean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 smtClean="0">
                <a:latin typeface="+mj-lt"/>
              </a:rPr>
              <a:t>Roadmap</a:t>
            </a:r>
            <a:r>
              <a:rPr lang="pl-PL" sz="2000" dirty="0" smtClean="0">
                <a:latin typeface="+mj-lt"/>
              </a:rPr>
              <a:t> of </a:t>
            </a:r>
            <a:r>
              <a:rPr lang="pl-PL" sz="2000" dirty="0" err="1" smtClean="0">
                <a:latin typeface="+mj-lt"/>
              </a:rPr>
              <a:t>activities</a:t>
            </a:r>
            <a:endParaRPr lang="pl-PL" sz="2000" dirty="0" smtClean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 smtClean="0">
                <a:latin typeface="+mj-lt"/>
              </a:rPr>
              <a:t>Participation</a:t>
            </a:r>
            <a:r>
              <a:rPr lang="pl-PL" sz="2000" dirty="0" smtClean="0">
                <a:latin typeface="+mj-lt"/>
              </a:rPr>
              <a:t> in the </a:t>
            </a:r>
            <a:r>
              <a:rPr lang="pl-PL" sz="2000" dirty="0" err="1" smtClean="0">
                <a:latin typeface="+mj-lt"/>
              </a:rPr>
              <a:t>second</a:t>
            </a:r>
            <a:r>
              <a:rPr lang="pl-PL" sz="2000" dirty="0" smtClean="0">
                <a:latin typeface="+mj-lt"/>
              </a:rPr>
              <a:t> I.OESTE </a:t>
            </a:r>
            <a:r>
              <a:rPr lang="pl-PL" sz="2000" dirty="0" err="1" smtClean="0">
                <a:latin typeface="+mj-lt"/>
              </a:rPr>
              <a:t>during</a:t>
            </a:r>
            <a:r>
              <a:rPr lang="pl-PL" sz="2000" dirty="0" smtClean="0">
                <a:latin typeface="+mj-lt"/>
              </a:rPr>
              <a:t> the </a:t>
            </a:r>
            <a:r>
              <a:rPr lang="pl-PL" sz="2000" dirty="0" err="1" smtClean="0">
                <a:latin typeface="+mj-lt"/>
              </a:rPr>
              <a:t>Polish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mission</a:t>
            </a:r>
            <a:r>
              <a:rPr lang="pl-PL" sz="2000" dirty="0" smtClean="0">
                <a:latin typeface="+mj-lt"/>
              </a:rPr>
              <a:t> in </a:t>
            </a:r>
            <a:r>
              <a:rPr lang="pl-PL" sz="2000" dirty="0" err="1" smtClean="0">
                <a:latin typeface="+mj-lt"/>
              </a:rPr>
              <a:t>Brazil</a:t>
            </a:r>
            <a:endParaRPr lang="pl-PL" sz="2000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sz="2000" dirty="0" err="1" smtClean="0">
                <a:latin typeface="+mj-lt"/>
              </a:rPr>
              <a:t>Giving</a:t>
            </a:r>
            <a:r>
              <a:rPr lang="pl-PL" sz="2000" dirty="0" smtClean="0">
                <a:latin typeface="+mj-lt"/>
              </a:rPr>
              <a:t> the </a:t>
            </a:r>
            <a:r>
              <a:rPr lang="pl-PL" sz="2000" dirty="0" err="1" smtClean="0">
                <a:latin typeface="+mj-lt"/>
              </a:rPr>
              <a:t>opportunity</a:t>
            </a:r>
            <a:r>
              <a:rPr lang="pl-PL" sz="2000" dirty="0" smtClean="0">
                <a:latin typeface="+mj-lt"/>
              </a:rPr>
              <a:t> to face-to-face </a:t>
            </a:r>
            <a:r>
              <a:rPr lang="pl-PL" sz="2000" dirty="0" err="1" smtClean="0">
                <a:latin typeface="+mj-lt"/>
              </a:rPr>
              <a:t>meetings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between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</a:t>
            </a:r>
            <a:r>
              <a:rPr lang="pl-PL" sz="2000" dirty="0" err="1" smtClean="0">
                <a:latin typeface="+mj-lt"/>
              </a:rPr>
              <a:t>olish</a:t>
            </a:r>
            <a:r>
              <a:rPr lang="pl-PL" sz="2000" dirty="0" smtClean="0">
                <a:latin typeface="+mj-lt"/>
              </a:rPr>
              <a:t> and </a:t>
            </a:r>
            <a:r>
              <a:rPr lang="pl-PL" sz="2000" dirty="0" err="1">
                <a:latin typeface="+mj-lt"/>
              </a:rPr>
              <a:t>B</a:t>
            </a:r>
            <a:r>
              <a:rPr lang="pl-PL" sz="2000" dirty="0" err="1" smtClean="0">
                <a:latin typeface="+mj-lt"/>
              </a:rPr>
              <a:t>razilian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entrprenuers</a:t>
            </a:r>
            <a:endParaRPr lang="x-none" sz="2000" dirty="0" smtClean="0">
              <a:latin typeface="+mj-lt"/>
            </a:endParaRPr>
          </a:p>
          <a:p>
            <a:pPr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95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10536"/>
              </p:ext>
            </p:extLst>
          </p:nvPr>
        </p:nvGraphicFramePr>
        <p:xfrm>
          <a:off x="66849" y="1414682"/>
          <a:ext cx="8988022" cy="3684261"/>
        </p:xfrm>
        <a:graphic>
          <a:graphicData uri="http://schemas.openxmlformats.org/drawingml/2006/table">
            <a:tbl>
              <a:tblPr/>
              <a:tblGrid>
                <a:gridCol w="1135784"/>
                <a:gridCol w="503427"/>
                <a:gridCol w="1252431"/>
                <a:gridCol w="1252431"/>
                <a:gridCol w="1234013"/>
                <a:gridCol w="300828"/>
                <a:gridCol w="300828"/>
                <a:gridCol w="300828"/>
                <a:gridCol w="300828"/>
                <a:gridCol w="300828"/>
                <a:gridCol w="300828"/>
                <a:gridCol w="300828"/>
                <a:gridCol w="300828"/>
                <a:gridCol w="300828"/>
                <a:gridCol w="300828"/>
                <a:gridCol w="300828"/>
                <a:gridCol w="300828"/>
              </a:tblGrid>
              <a:tr h="293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Milestones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Timeline (1 year)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 1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7" gridSpan="3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3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Priorities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Activies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Timeline (1 year)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 1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1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2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07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89" name="Marcador de texto 88"/>
          <p:cNvSpPr>
            <a:spLocks noGrp="1"/>
          </p:cNvSpPr>
          <p:nvPr>
            <p:ph type="body" sz="quarter" idx="10"/>
          </p:nvPr>
        </p:nvSpPr>
        <p:spPr>
          <a:xfrm>
            <a:off x="1163711" y="1480201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Pairing objective</a:t>
            </a:r>
            <a:endParaRPr lang="en-GB" dirty="0"/>
          </a:p>
        </p:txBody>
      </p:sp>
      <p:sp>
        <p:nvSpPr>
          <p:cNvPr id="91" name="Marcador de texto 90"/>
          <p:cNvSpPr>
            <a:spLocks noGrp="1"/>
          </p:cNvSpPr>
          <p:nvPr>
            <p:ph type="body" sz="quarter" idx="12"/>
          </p:nvPr>
        </p:nvSpPr>
        <p:spPr>
          <a:xfrm>
            <a:off x="326813" y="1110235"/>
            <a:ext cx="687404" cy="938826"/>
          </a:xfrm>
        </p:spPr>
        <p:txBody>
          <a:bodyPr/>
          <a:lstStyle/>
          <a:p>
            <a:r>
              <a:rPr lang="en-GB" smtClean="0"/>
              <a:t>1</a:t>
            </a:r>
            <a:endParaRPr lang="en-GB"/>
          </a:p>
        </p:txBody>
      </p:sp>
      <p:sp>
        <p:nvSpPr>
          <p:cNvPr id="92" name="Marcador de texto 91"/>
          <p:cNvSpPr>
            <a:spLocks noGrp="1"/>
          </p:cNvSpPr>
          <p:nvPr>
            <p:ph type="body" sz="quarter" idx="13"/>
          </p:nvPr>
        </p:nvSpPr>
        <p:spPr>
          <a:xfrm>
            <a:off x="1163711" y="2450731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94" name="Marcador de texto 93"/>
          <p:cNvSpPr>
            <a:spLocks noGrp="1"/>
          </p:cNvSpPr>
          <p:nvPr>
            <p:ph type="body" sz="quarter" idx="15"/>
          </p:nvPr>
        </p:nvSpPr>
        <p:spPr>
          <a:xfrm>
            <a:off x="326813" y="2137915"/>
            <a:ext cx="687404" cy="938826"/>
          </a:xfrm>
        </p:spPr>
        <p:txBody>
          <a:bodyPr/>
          <a:lstStyle/>
          <a:p>
            <a:r>
              <a:rPr lang="en-GB" smtClean="0"/>
              <a:t>3</a:t>
            </a:r>
            <a:endParaRPr lang="en-GB"/>
          </a:p>
        </p:txBody>
      </p:sp>
      <p:sp>
        <p:nvSpPr>
          <p:cNvPr id="95" name="Marcador de texto 94"/>
          <p:cNvSpPr>
            <a:spLocks noGrp="1"/>
          </p:cNvSpPr>
          <p:nvPr>
            <p:ph type="body" sz="quarter" idx="16"/>
          </p:nvPr>
        </p:nvSpPr>
        <p:spPr>
          <a:xfrm>
            <a:off x="1163711" y="3510852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Key actions</a:t>
            </a:r>
            <a:endParaRPr lang="en-GB" dirty="0"/>
          </a:p>
        </p:txBody>
      </p:sp>
      <p:sp>
        <p:nvSpPr>
          <p:cNvPr id="97" name="Marcador de texto 96"/>
          <p:cNvSpPr>
            <a:spLocks noGrp="1"/>
          </p:cNvSpPr>
          <p:nvPr>
            <p:ph type="body" sz="quarter" idx="18"/>
          </p:nvPr>
        </p:nvSpPr>
        <p:spPr>
          <a:xfrm>
            <a:off x="326813" y="3159936"/>
            <a:ext cx="687404" cy="938826"/>
          </a:xfrm>
        </p:spPr>
        <p:txBody>
          <a:bodyPr/>
          <a:lstStyle/>
          <a:p>
            <a:r>
              <a:rPr lang="en-GB" smtClean="0"/>
              <a:t>5</a:t>
            </a:r>
            <a:endParaRPr lang="en-GB"/>
          </a:p>
        </p:txBody>
      </p:sp>
      <p:sp>
        <p:nvSpPr>
          <p:cNvPr id="98" name="Marcador de texto 97"/>
          <p:cNvSpPr>
            <a:spLocks noGrp="1"/>
          </p:cNvSpPr>
          <p:nvPr>
            <p:ph type="body" sz="quarter" idx="19"/>
          </p:nvPr>
        </p:nvSpPr>
        <p:spPr>
          <a:xfrm>
            <a:off x="5818531" y="1472278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Main milestones</a:t>
            </a:r>
            <a:endParaRPr lang="en-GB" dirty="0"/>
          </a:p>
        </p:txBody>
      </p:sp>
      <p:sp>
        <p:nvSpPr>
          <p:cNvPr id="100" name="Marcador de texto 99"/>
          <p:cNvSpPr>
            <a:spLocks noGrp="1"/>
          </p:cNvSpPr>
          <p:nvPr>
            <p:ph type="body" sz="quarter" idx="21"/>
          </p:nvPr>
        </p:nvSpPr>
        <p:spPr>
          <a:xfrm>
            <a:off x="4943533" y="1089736"/>
            <a:ext cx="687404" cy="938826"/>
          </a:xfrm>
        </p:spPr>
        <p:txBody>
          <a:bodyPr/>
          <a:lstStyle/>
          <a:p>
            <a:r>
              <a:rPr lang="en-GB" smtClean="0"/>
              <a:t>2</a:t>
            </a:r>
            <a:endParaRPr lang="en-GB"/>
          </a:p>
        </p:txBody>
      </p:sp>
      <p:sp>
        <p:nvSpPr>
          <p:cNvPr id="101" name="Marcador de texto 100"/>
          <p:cNvSpPr>
            <a:spLocks noGrp="1"/>
          </p:cNvSpPr>
          <p:nvPr>
            <p:ph type="body" sz="quarter" idx="22"/>
          </p:nvPr>
        </p:nvSpPr>
        <p:spPr>
          <a:xfrm>
            <a:off x="5780431" y="2511433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Transformative activities</a:t>
            </a:r>
            <a:endParaRPr lang="en-GB" dirty="0"/>
          </a:p>
        </p:txBody>
      </p:sp>
      <p:sp>
        <p:nvSpPr>
          <p:cNvPr id="103" name="Marcador de texto 102"/>
          <p:cNvSpPr>
            <a:spLocks noGrp="1"/>
          </p:cNvSpPr>
          <p:nvPr>
            <p:ph type="body" sz="quarter" idx="24"/>
          </p:nvPr>
        </p:nvSpPr>
        <p:spPr>
          <a:xfrm>
            <a:off x="4943533" y="2193616"/>
            <a:ext cx="687404" cy="938826"/>
          </a:xfrm>
        </p:spPr>
        <p:txBody>
          <a:bodyPr/>
          <a:lstStyle/>
          <a:p>
            <a:r>
              <a:rPr lang="en-GB" smtClean="0"/>
              <a:t>4</a:t>
            </a:r>
            <a:endParaRPr lang="en-GB"/>
          </a:p>
        </p:txBody>
      </p:sp>
      <p:sp>
        <p:nvSpPr>
          <p:cNvPr id="104" name="Marcador de texto 103"/>
          <p:cNvSpPr>
            <a:spLocks noGrp="1"/>
          </p:cNvSpPr>
          <p:nvPr>
            <p:ph type="body" sz="quarter" idx="25"/>
          </p:nvPr>
        </p:nvSpPr>
        <p:spPr>
          <a:xfrm>
            <a:off x="5780431" y="3566553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27"/>
          </p:nvPr>
        </p:nvSpPr>
        <p:spPr>
          <a:xfrm>
            <a:off x="4943533" y="3177537"/>
            <a:ext cx="687404" cy="938826"/>
          </a:xfrm>
        </p:spPr>
        <p:txBody>
          <a:bodyPr/>
          <a:lstStyle/>
          <a:p>
            <a:r>
              <a:rPr lang="en-GB" smtClean="0"/>
              <a:t>6</a:t>
            </a:r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904126" y="1574300"/>
            <a:ext cx="259585" cy="320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tângulo 28"/>
          <p:cNvSpPr/>
          <p:nvPr/>
        </p:nvSpPr>
        <p:spPr>
          <a:xfrm>
            <a:off x="5494964" y="1613686"/>
            <a:ext cx="259585" cy="320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arcador de texto 96"/>
          <p:cNvSpPr>
            <a:spLocks noGrp="1"/>
          </p:cNvSpPr>
          <p:nvPr>
            <p:ph type="body" sz="quarter" idx="18"/>
          </p:nvPr>
        </p:nvSpPr>
        <p:spPr>
          <a:xfrm>
            <a:off x="314598" y="4095955"/>
            <a:ext cx="687404" cy="938826"/>
          </a:xfrm>
        </p:spPr>
        <p:txBody>
          <a:bodyPr/>
          <a:lstStyle/>
          <a:p>
            <a:r>
              <a:rPr lang="en-GB" smtClean="0"/>
              <a:t>7</a:t>
            </a:r>
            <a:endParaRPr lang="en-GB"/>
          </a:p>
        </p:txBody>
      </p:sp>
      <p:sp>
        <p:nvSpPr>
          <p:cNvPr id="31" name="Marcador de texto 94"/>
          <p:cNvSpPr>
            <a:spLocks noGrp="1"/>
          </p:cNvSpPr>
          <p:nvPr>
            <p:ph type="body" sz="quarter" idx="16"/>
          </p:nvPr>
        </p:nvSpPr>
        <p:spPr>
          <a:xfrm>
            <a:off x="1145724" y="4487966"/>
            <a:ext cx="6512375" cy="276999"/>
          </a:xfrm>
        </p:spPr>
        <p:txBody>
          <a:bodyPr wrap="square">
            <a:spAutoFit/>
          </a:bodyPr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10" name="Retângulo 9"/>
          <p:cNvSpPr/>
          <p:nvPr/>
        </p:nvSpPr>
        <p:spPr>
          <a:xfrm>
            <a:off x="904126" y="1321654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/>
          <p:cNvSpPr/>
          <p:nvPr/>
        </p:nvSpPr>
        <p:spPr>
          <a:xfrm>
            <a:off x="918214" y="2339397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/>
          <p:cNvSpPr/>
          <p:nvPr/>
        </p:nvSpPr>
        <p:spPr>
          <a:xfrm>
            <a:off x="910530" y="3353685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/>
          <p:cNvSpPr/>
          <p:nvPr/>
        </p:nvSpPr>
        <p:spPr>
          <a:xfrm>
            <a:off x="910530" y="4332502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/>
          <p:cNvSpPr/>
          <p:nvPr/>
        </p:nvSpPr>
        <p:spPr>
          <a:xfrm>
            <a:off x="5572864" y="1311889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/>
          <p:cNvSpPr/>
          <p:nvPr/>
        </p:nvSpPr>
        <p:spPr>
          <a:xfrm>
            <a:off x="5590093" y="2410497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/>
          <p:cNvSpPr/>
          <p:nvPr/>
        </p:nvSpPr>
        <p:spPr>
          <a:xfrm>
            <a:off x="5590091" y="3396455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arcador de texto 103"/>
          <p:cNvSpPr>
            <a:spLocks noGrp="1"/>
          </p:cNvSpPr>
          <p:nvPr>
            <p:ph type="body" sz="quarter" idx="25"/>
          </p:nvPr>
        </p:nvSpPr>
        <p:spPr>
          <a:xfrm>
            <a:off x="5777091" y="4497848"/>
            <a:ext cx="2965148" cy="276999"/>
          </a:xfrm>
        </p:spPr>
        <p:txBody>
          <a:bodyPr>
            <a:spAutoFit/>
          </a:bodyPr>
          <a:lstStyle/>
          <a:p>
            <a:r>
              <a:rPr lang="en-GB" dirty="0" smtClean="0"/>
              <a:t>Do</a:t>
            </a:r>
            <a:r>
              <a:rPr lang="en-GB" cap="small" dirty="0" smtClean="0"/>
              <a:t>s</a:t>
            </a:r>
            <a:r>
              <a:rPr lang="en-GB" dirty="0" smtClean="0"/>
              <a:t> &amp; don</a:t>
            </a:r>
            <a:r>
              <a:rPr lang="mr-IN" dirty="0" smtClean="0"/>
              <a:t>’</a:t>
            </a:r>
            <a:r>
              <a:rPr lang="en-GB" dirty="0" err="1" smtClean="0"/>
              <a:t>t</a:t>
            </a:r>
            <a:r>
              <a:rPr lang="en-GB" cap="small" dirty="0" err="1" smtClean="0"/>
              <a:t>s</a:t>
            </a:r>
            <a:endParaRPr lang="en-GB" dirty="0"/>
          </a:p>
        </p:txBody>
      </p:sp>
      <p:sp>
        <p:nvSpPr>
          <p:cNvPr id="41" name="Marcador de texto 105"/>
          <p:cNvSpPr>
            <a:spLocks noGrp="1"/>
          </p:cNvSpPr>
          <p:nvPr>
            <p:ph type="body" sz="quarter" idx="27"/>
          </p:nvPr>
        </p:nvSpPr>
        <p:spPr>
          <a:xfrm>
            <a:off x="4940193" y="4108832"/>
            <a:ext cx="687404" cy="938826"/>
          </a:xfrm>
        </p:spPr>
        <p:txBody>
          <a:bodyPr/>
          <a:lstStyle/>
          <a:p>
            <a:r>
              <a:rPr lang="en-GB" smtClean="0"/>
              <a:t>8</a:t>
            </a:r>
            <a:endParaRPr lang="en-GB"/>
          </a:p>
        </p:txBody>
      </p:sp>
      <p:sp>
        <p:nvSpPr>
          <p:cNvPr id="42" name="Retângulo 36"/>
          <p:cNvSpPr/>
          <p:nvPr/>
        </p:nvSpPr>
        <p:spPr>
          <a:xfrm>
            <a:off x="5593484" y="4340209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smtClean="0">
                <a:latin typeface="+mj-lt"/>
              </a:rPr>
              <a:t>How to </a:t>
            </a:r>
            <a:r>
              <a:rPr lang="pl-PL" dirty="0" err="1" smtClean="0">
                <a:latin typeface="+mj-lt"/>
              </a:rPr>
              <a:t>prepare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innovation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strategy</a:t>
            </a:r>
            <a:r>
              <a:rPr lang="pl-PL" dirty="0" smtClean="0">
                <a:latin typeface="+mj-lt"/>
              </a:rPr>
              <a:t> for the region?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smtClean="0">
                <a:latin typeface="+mj-lt"/>
              </a:rPr>
              <a:t>How to </a:t>
            </a:r>
            <a:r>
              <a:rPr lang="pl-PL" dirty="0" err="1" smtClean="0">
                <a:latin typeface="+mj-lt"/>
              </a:rPr>
              <a:t>organise</a:t>
            </a:r>
            <a:r>
              <a:rPr lang="pl-PL" dirty="0" smtClean="0">
                <a:latin typeface="+mj-lt"/>
              </a:rPr>
              <a:t> high-</a:t>
            </a:r>
            <a:r>
              <a:rPr lang="pl-PL" dirty="0" err="1" smtClean="0">
                <a:latin typeface="+mj-lt"/>
              </a:rPr>
              <a:t>level</a:t>
            </a:r>
            <a:r>
              <a:rPr lang="pl-PL" dirty="0" smtClean="0">
                <a:latin typeface="+mj-lt"/>
              </a:rPr>
              <a:t> ICT </a:t>
            </a:r>
            <a:r>
              <a:rPr lang="pl-PL" dirty="0" err="1" smtClean="0">
                <a:latin typeface="+mj-lt"/>
              </a:rPr>
              <a:t>event</a:t>
            </a:r>
            <a:r>
              <a:rPr lang="pl-PL" dirty="0" smtClean="0">
                <a:latin typeface="+mj-lt"/>
              </a:rPr>
              <a:t>?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+mj-lt"/>
              </a:rPr>
              <a:t>Bringing</a:t>
            </a:r>
            <a:r>
              <a:rPr lang="pl-PL" dirty="0" smtClean="0">
                <a:latin typeface="+mj-lt"/>
              </a:rPr>
              <a:t> the </a:t>
            </a:r>
            <a:r>
              <a:rPr lang="pl-PL" dirty="0" err="1" smtClean="0">
                <a:latin typeface="+mj-lt"/>
              </a:rPr>
              <a:t>knowledge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about</a:t>
            </a:r>
            <a:r>
              <a:rPr lang="pl-PL" dirty="0" smtClean="0">
                <a:latin typeface="+mj-lt"/>
              </a:rPr>
              <a:t> the regions and role of CIOESTE and ARRSA as a </a:t>
            </a:r>
            <a:r>
              <a:rPr lang="pl-PL" dirty="0" err="1" smtClean="0">
                <a:latin typeface="+mj-lt"/>
              </a:rPr>
              <a:t>businnes</a:t>
            </a:r>
            <a:r>
              <a:rPr lang="pl-PL" dirty="0" smtClean="0">
                <a:latin typeface="+mj-lt"/>
              </a:rPr>
              <a:t> suport </a:t>
            </a:r>
            <a:r>
              <a:rPr lang="pl-PL" dirty="0" err="1" smtClean="0">
                <a:latin typeface="+mj-lt"/>
              </a:rPr>
              <a:t>organisations</a:t>
            </a:r>
            <a:r>
              <a:rPr lang="pl-PL" dirty="0" smtClean="0">
                <a:latin typeface="+mj-lt"/>
              </a:rPr>
              <a:t> to </a:t>
            </a:r>
            <a:r>
              <a:rPr lang="pl-PL" dirty="0" err="1" smtClean="0">
                <a:latin typeface="+mj-lt"/>
              </a:rPr>
              <a:t>entrepreneurs</a:t>
            </a:r>
            <a:endParaRPr lang="pl-PL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+mj-lt"/>
              </a:rPr>
              <a:t>Use</a:t>
            </a:r>
            <a:r>
              <a:rPr lang="pl-PL" dirty="0" smtClean="0">
                <a:latin typeface="+mj-lt"/>
              </a:rPr>
              <a:t> the trust to </a:t>
            </a:r>
            <a:r>
              <a:rPr lang="pl-PL" dirty="0" err="1" smtClean="0">
                <a:latin typeface="+mj-lt"/>
              </a:rPr>
              <a:t>our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institutions</a:t>
            </a:r>
            <a:r>
              <a:rPr lang="pl-PL" dirty="0" smtClean="0">
                <a:latin typeface="+mj-lt"/>
              </a:rPr>
              <a:t> (CIOESTE and ARRSA) as a </a:t>
            </a:r>
            <a:r>
              <a:rPr lang="pl-PL" dirty="0" err="1" smtClean="0">
                <a:latin typeface="+mj-lt"/>
              </a:rPr>
              <a:t>bridge</a:t>
            </a:r>
            <a:r>
              <a:rPr lang="pl-PL" dirty="0" smtClean="0">
                <a:latin typeface="+mj-lt"/>
              </a:rPr>
              <a:t> to </a:t>
            </a:r>
            <a:r>
              <a:rPr lang="pl-PL" dirty="0" err="1" smtClean="0">
                <a:latin typeface="+mj-lt"/>
              </a:rPr>
              <a:t>build</a:t>
            </a:r>
            <a:r>
              <a:rPr lang="pl-PL" dirty="0" smtClean="0">
                <a:latin typeface="+mj-lt"/>
              </a:rPr>
              <a:t> business suport environment in </a:t>
            </a:r>
            <a:r>
              <a:rPr lang="pl-PL" dirty="0" err="1" smtClean="0">
                <a:latin typeface="+mj-lt"/>
              </a:rPr>
              <a:t>both</a:t>
            </a:r>
            <a:r>
              <a:rPr lang="pl-PL" dirty="0" smtClean="0">
                <a:latin typeface="+mj-lt"/>
              </a:rPr>
              <a:t> regions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+mj-lt"/>
              </a:rPr>
              <a:t>Use</a:t>
            </a:r>
            <a:r>
              <a:rPr lang="pl-PL" dirty="0" smtClean="0">
                <a:latin typeface="+mj-lt"/>
              </a:rPr>
              <a:t> the </a:t>
            </a:r>
            <a:r>
              <a:rPr lang="pl-PL" dirty="0" err="1" smtClean="0">
                <a:latin typeface="+mj-lt"/>
              </a:rPr>
              <a:t>universities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education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capacity</a:t>
            </a:r>
            <a:r>
              <a:rPr lang="pl-PL" dirty="0" smtClean="0">
                <a:latin typeface="+mj-lt"/>
              </a:rPr>
              <a:t> to </a:t>
            </a:r>
            <a:r>
              <a:rPr lang="pl-PL" dirty="0" err="1" smtClean="0">
                <a:latin typeface="+mj-lt"/>
              </a:rPr>
              <a:t>keep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talents</a:t>
            </a:r>
            <a:r>
              <a:rPr lang="pl-PL" dirty="0" smtClean="0">
                <a:latin typeface="+mj-lt"/>
              </a:rPr>
              <a:t> and high-</a:t>
            </a:r>
            <a:r>
              <a:rPr lang="pl-PL" dirty="0" err="1" smtClean="0">
                <a:latin typeface="+mj-lt"/>
              </a:rPr>
              <a:t>level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employees</a:t>
            </a:r>
            <a:r>
              <a:rPr lang="pl-PL" dirty="0" smtClean="0">
                <a:latin typeface="+mj-lt"/>
              </a:rPr>
              <a:t> in the regions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+mj-lt"/>
              </a:rPr>
              <a:t>Use</a:t>
            </a:r>
            <a:r>
              <a:rPr lang="pl-PL" dirty="0" smtClean="0">
                <a:latin typeface="+mj-lt"/>
              </a:rPr>
              <a:t> the </a:t>
            </a:r>
            <a:r>
              <a:rPr lang="pl-PL" dirty="0" err="1" smtClean="0">
                <a:latin typeface="+mj-lt"/>
              </a:rPr>
              <a:t>international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events</a:t>
            </a:r>
            <a:r>
              <a:rPr lang="pl-PL" dirty="0" smtClean="0">
                <a:latin typeface="+mj-lt"/>
              </a:rPr>
              <a:t> to </a:t>
            </a:r>
            <a:r>
              <a:rPr lang="pl-PL" dirty="0" err="1" smtClean="0">
                <a:latin typeface="+mj-lt"/>
              </a:rPr>
              <a:t>make</a:t>
            </a:r>
            <a:r>
              <a:rPr lang="pl-PL" dirty="0" smtClean="0">
                <a:latin typeface="+mj-lt"/>
              </a:rPr>
              <a:t> a </a:t>
            </a:r>
            <a:r>
              <a:rPr lang="pl-PL" dirty="0" err="1" smtClean="0">
                <a:latin typeface="+mj-lt"/>
              </a:rPr>
              <a:t>brand</a:t>
            </a:r>
            <a:endParaRPr lang="pl-PL" dirty="0">
              <a:latin typeface="+mj-lt"/>
            </a:endParaRPr>
          </a:p>
          <a:p>
            <a:pPr lvl="1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pl-PL" dirty="0" smtClean="0">
              <a:latin typeface="+mj-lt"/>
            </a:endParaRPr>
          </a:p>
          <a:p>
            <a:pPr lvl="1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pl-PL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1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1" y="0"/>
            <a:ext cx="9118497" cy="5143500"/>
          </a:xfrm>
          <a:prstGeom prst="rect">
            <a:avLst/>
          </a:prstGeo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</a:t>
            </a:r>
            <a:r>
              <a:rPr lang="en-GB" sz="2800" cap="small" dirty="0" smtClean="0"/>
              <a:t>S</a:t>
            </a:r>
            <a:r>
              <a:rPr lang="en-GB" dirty="0" smtClean="0"/>
              <a:t> &amp;</a:t>
            </a:r>
            <a:br>
              <a:rPr lang="en-GB" dirty="0" smtClean="0"/>
            </a:br>
            <a:r>
              <a:rPr lang="en-GB" dirty="0" smtClean="0"/>
              <a:t>DON’T</a:t>
            </a:r>
            <a:r>
              <a:rPr lang="en-GB" sz="2800" cap="small" dirty="0"/>
              <a:t>S</a:t>
            </a:r>
            <a:endParaRPr lang="en-GB" sz="2800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08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0163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</a:t>
            </a:r>
            <a:r>
              <a:rPr lang="en-GB" sz="2400" cap="small" dirty="0"/>
              <a:t>S</a:t>
            </a:r>
            <a:r>
              <a:rPr lang="en-GB" dirty="0"/>
              <a:t> </a:t>
            </a:r>
            <a:r>
              <a:rPr lang="en-GB" dirty="0" smtClean="0"/>
              <a:t>&amp; DON’T</a:t>
            </a:r>
            <a:r>
              <a:rPr lang="en-GB" sz="2400" cap="small" dirty="0" smtClean="0"/>
              <a:t>S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dirty="0" err="1" smtClean="0">
                <a:latin typeface="+mj-lt"/>
              </a:rPr>
              <a:t>Follow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up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projects</a:t>
            </a:r>
            <a:r>
              <a:rPr lang="pl-PL" dirty="0" smtClean="0">
                <a:latin typeface="+mj-lt"/>
              </a:rPr>
              <a:t> – </a:t>
            </a:r>
            <a:r>
              <a:rPr lang="pl-PL" dirty="0" err="1" smtClean="0">
                <a:latin typeface="+mj-lt"/>
              </a:rPr>
              <a:t>information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at</a:t>
            </a:r>
            <a:r>
              <a:rPr lang="pl-PL" dirty="0" smtClean="0">
                <a:latin typeface="+mj-lt"/>
              </a:rPr>
              <a:t> the </a:t>
            </a:r>
            <a:r>
              <a:rPr lang="pl-PL" dirty="0" err="1" smtClean="0">
                <a:latin typeface="+mj-lt"/>
              </a:rPr>
              <a:t>begining</a:t>
            </a:r>
            <a:r>
              <a:rPr lang="pl-PL" dirty="0" smtClean="0">
                <a:latin typeface="+mj-lt"/>
              </a:rPr>
              <a:t> of </a:t>
            </a:r>
            <a:r>
              <a:rPr lang="pl-PL" dirty="0" err="1" smtClean="0">
                <a:latin typeface="+mj-lt"/>
              </a:rPr>
              <a:t>cooperation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what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are</a:t>
            </a:r>
            <a:r>
              <a:rPr lang="pl-PL" dirty="0" smtClean="0">
                <a:latin typeface="+mj-lt"/>
              </a:rPr>
              <a:t> the </a:t>
            </a:r>
            <a:r>
              <a:rPr lang="pl-PL" dirty="0" err="1" smtClean="0">
                <a:latin typeface="+mj-lt"/>
              </a:rPr>
              <a:t>financing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possibilities</a:t>
            </a:r>
            <a:r>
              <a:rPr lang="pl-PL" dirty="0" smtClean="0">
                <a:latin typeface="+mj-lt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dirty="0" smtClean="0">
                <a:latin typeface="+mj-lt"/>
              </a:rPr>
              <a:t>Budget for the </a:t>
            </a:r>
            <a:r>
              <a:rPr lang="pl-PL" dirty="0" err="1" smtClean="0">
                <a:latin typeface="+mj-lt"/>
              </a:rPr>
              <a:t>implementation</a:t>
            </a:r>
            <a:r>
              <a:rPr lang="pl-PL" dirty="0" smtClean="0">
                <a:latin typeface="+mj-lt"/>
              </a:rPr>
              <a:t> of the </a:t>
            </a:r>
            <a:r>
              <a:rPr lang="pl-PL" dirty="0" err="1" smtClean="0">
                <a:latin typeface="+mj-lt"/>
              </a:rPr>
              <a:t>project</a:t>
            </a:r>
            <a:r>
              <a:rPr lang="pl-PL" dirty="0" smtClean="0">
                <a:latin typeface="+mj-lt"/>
              </a:rPr>
              <a:t> in regions – Staff, </a:t>
            </a:r>
            <a:r>
              <a:rPr lang="pl-PL" dirty="0" err="1" smtClean="0">
                <a:latin typeface="+mj-lt"/>
              </a:rPr>
              <a:t>promotion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local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events</a:t>
            </a:r>
            <a:r>
              <a:rPr lang="pl-PL" dirty="0" smtClean="0">
                <a:latin typeface="+mj-lt"/>
              </a:rPr>
              <a:t> etc.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dirty="0" err="1" smtClean="0">
                <a:latin typeface="+mj-lt"/>
              </a:rPr>
              <a:t>Avoid</a:t>
            </a:r>
            <a:r>
              <a:rPr lang="pl-PL" dirty="0" smtClean="0">
                <a:latin typeface="+mj-lt"/>
              </a:rPr>
              <a:t> top-down </a:t>
            </a:r>
            <a:r>
              <a:rPr lang="pl-PL" dirty="0" err="1" smtClean="0">
                <a:latin typeface="+mj-lt"/>
              </a:rPr>
              <a:t>approach</a:t>
            </a:r>
            <a:r>
              <a:rPr lang="pl-PL" dirty="0" smtClean="0">
                <a:latin typeface="+mj-lt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pl-PL" dirty="0" err="1" smtClean="0">
                <a:latin typeface="+mj-lt"/>
              </a:rPr>
              <a:t>Our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institutions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only</a:t>
            </a:r>
            <a:r>
              <a:rPr lang="pl-PL" dirty="0" smtClean="0">
                <a:latin typeface="+mj-lt"/>
              </a:rPr>
              <a:t> as a </a:t>
            </a:r>
            <a:r>
              <a:rPr lang="pl-PL" dirty="0" err="1" smtClean="0">
                <a:latin typeface="+mj-lt"/>
              </a:rPr>
              <a:t>facilitators</a:t>
            </a:r>
            <a:r>
              <a:rPr lang="pl-PL" dirty="0" smtClean="0">
                <a:latin typeface="+mj-lt"/>
              </a:rPr>
              <a:t>, not </a:t>
            </a:r>
            <a:r>
              <a:rPr lang="pl-PL" dirty="0" err="1" smtClean="0">
                <a:latin typeface="+mj-lt"/>
              </a:rPr>
              <a:t>managers</a:t>
            </a:r>
            <a:r>
              <a:rPr lang="pl-PL" dirty="0" smtClean="0">
                <a:latin typeface="+mj-lt"/>
              </a:rPr>
              <a:t> of business </a:t>
            </a:r>
            <a:r>
              <a:rPr lang="pl-PL" dirty="0" err="1" smtClean="0">
                <a:latin typeface="+mj-lt"/>
              </a:rPr>
              <a:t>cooperation</a:t>
            </a:r>
            <a:endParaRPr lang="pl-PL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pl-PL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5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65"/>
            <a:ext cx="9144000" cy="5143499"/>
          </a:xfr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PAIRING</a:t>
            </a:r>
            <a:br>
              <a:rPr lang="en-GB" dirty="0" smtClean="0"/>
            </a:b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01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Pairing OBJECTIVE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pl-PL" sz="2000" dirty="0">
              <a:solidFill>
                <a:prstClr val="black"/>
              </a:solidFill>
              <a:latin typeface="+mj-lt"/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Establish </a:t>
            </a:r>
            <a:r>
              <a:rPr lang="en-US" sz="2000" b="1" dirty="0">
                <a:solidFill>
                  <a:prstClr val="black"/>
                </a:solidFill>
                <a:latin typeface="Trebuchet MS" panose="020B0603020202020204" pitchFamily="34" charset="0"/>
              </a:rPr>
              <a:t>cooperation for economic development in the area of </a:t>
            </a:r>
            <a:r>
              <a:rPr lang="en-US" sz="2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ICT</a:t>
            </a:r>
            <a:endParaRPr lang="pl-PL" sz="20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00100" lvl="1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to </a:t>
            </a:r>
            <a:r>
              <a:rPr lang="en-US" sz="2000" dirty="0">
                <a:solidFill>
                  <a:prstClr val="black"/>
                </a:solidFill>
                <a:latin typeface="Trebuchet MS" panose="020B0603020202020204" pitchFamily="34" charset="0"/>
              </a:rPr>
              <a:t>promote </a:t>
            </a:r>
            <a:r>
              <a:rPr lang="en-US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internationalisation</a:t>
            </a:r>
            <a:r>
              <a:rPr lang="en-US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of companies from both </a:t>
            </a: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regions</a:t>
            </a:r>
            <a:endParaRPr lang="pl-PL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00100" lvl="1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to </a:t>
            </a:r>
            <a:r>
              <a:rPr lang="en-US" sz="2000" dirty="0">
                <a:solidFill>
                  <a:prstClr val="black"/>
                </a:solidFill>
                <a:latin typeface="Trebuchet MS" panose="020B0603020202020204" pitchFamily="34" charset="0"/>
              </a:rPr>
              <a:t>use the two regions as HUBs to access the Brazilian and Polish </a:t>
            </a: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markets </a:t>
            </a:r>
            <a:endParaRPr lang="pl-PL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800100" lvl="1" indent="-342900" algn="ctr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rebuchet MS" panose="020B0603020202020204" pitchFamily="34" charset="0"/>
              </a:rPr>
              <a:t>t</a:t>
            </a:r>
            <a:r>
              <a:rPr lang="pl-PL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 </a:t>
            </a:r>
            <a:r>
              <a:rPr lang="en-US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open </a:t>
            </a:r>
            <a:r>
              <a:rPr lang="en-US" sz="2000" dirty="0">
                <a:solidFill>
                  <a:prstClr val="black"/>
                </a:solidFill>
                <a:latin typeface="Trebuchet MS" panose="020B0603020202020204" pitchFamily="34" charset="0"/>
              </a:rPr>
              <a:t>the Latin America and European markets to both regions</a:t>
            </a:r>
            <a:endParaRPr lang="pl-PL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pl-PL" sz="2000" dirty="0">
              <a:solidFill>
                <a:prstClr val="black"/>
              </a:solidFill>
              <a:latin typeface="+mj-lt"/>
            </a:endParaRPr>
          </a:p>
          <a:p>
            <a:pPr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" y="1"/>
            <a:ext cx="9144000" cy="5143499"/>
          </a:xfr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</a:t>
            </a:r>
            <a:br>
              <a:rPr lang="en-GB" dirty="0" smtClean="0"/>
            </a:br>
            <a:r>
              <a:rPr lang="en-GB" dirty="0" smtClean="0"/>
              <a:t>MILESTONES</a:t>
            </a:r>
            <a:endParaRPr lang="en-GB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02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16"/>
          <p:cNvSpPr txBox="1">
            <a:spLocks/>
          </p:cNvSpPr>
          <p:nvPr/>
        </p:nvSpPr>
        <p:spPr>
          <a:xfrm>
            <a:off x="2415205" y="3621519"/>
            <a:ext cx="5451475" cy="291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1C5E4"/>
              </a:buClr>
              <a:buFont typeface="Arial"/>
              <a:buNone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1pPr>
            <a:lvl2pPr marL="0" indent="-140400" algn="l" defTabSz="457200" rtl="0" eaLnBrk="1" latinLnBrk="0" hangingPunct="1">
              <a:spcBef>
                <a:spcPts val="600"/>
              </a:spcBef>
              <a:buClr>
                <a:srgbClr val="C1C5E4"/>
              </a:buClr>
              <a:buSzPct val="100000"/>
              <a:buFont typeface="Lucida Grande"/>
              <a:buChar char="❘"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148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lvl="1" algn="ctr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pl-PL" sz="1800" b="1" dirty="0" err="1" smtClean="0">
                <a:latin typeface="Trebuchet MS" panose="020B0603020202020204" pitchFamily="34" charset="0"/>
              </a:rPr>
              <a:t>Before</a:t>
            </a:r>
            <a:r>
              <a:rPr lang="pl-PL" sz="1800" b="1" dirty="0" smtClean="0">
                <a:latin typeface="Trebuchet MS" panose="020B0603020202020204" pitchFamily="34" charset="0"/>
              </a:rPr>
              <a:t> the </a:t>
            </a:r>
            <a:r>
              <a:rPr lang="pl-PL" sz="1800" b="1" dirty="0" err="1" smtClean="0">
                <a:latin typeface="Trebuchet MS" panose="020B0603020202020204" pitchFamily="34" charset="0"/>
              </a:rPr>
              <a:t>first</a:t>
            </a:r>
            <a:r>
              <a:rPr lang="pl-PL" sz="1800" b="1" dirty="0" smtClean="0">
                <a:latin typeface="Trebuchet MS" panose="020B0603020202020204" pitchFamily="34" charset="0"/>
              </a:rPr>
              <a:t> </a:t>
            </a:r>
            <a:r>
              <a:rPr lang="pl-PL" sz="1800" b="1" dirty="0" err="1" smtClean="0">
                <a:latin typeface="Trebuchet MS" panose="020B0603020202020204" pitchFamily="34" charset="0"/>
              </a:rPr>
              <a:t>mission</a:t>
            </a:r>
            <a:r>
              <a:rPr lang="pl-PL" sz="1800" b="1" dirty="0" smtClean="0">
                <a:latin typeface="Trebuchet MS" panose="020B0603020202020204" pitchFamily="34" charset="0"/>
              </a:rPr>
              <a:t> in Poland: </a:t>
            </a:r>
            <a:r>
              <a:rPr lang="pl-PL" sz="1800" b="1" dirty="0" err="1" smtClean="0">
                <a:latin typeface="Trebuchet MS" panose="020B0603020202020204" pitchFamily="34" charset="0"/>
              </a:rPr>
              <a:t>drafting</a:t>
            </a:r>
            <a:r>
              <a:rPr lang="pl-PL" sz="1800" b="1" dirty="0" smtClean="0">
                <a:latin typeface="Trebuchet MS" panose="020B0603020202020204" pitchFamily="34" charset="0"/>
              </a:rPr>
              <a:t> the </a:t>
            </a:r>
            <a:r>
              <a:rPr lang="pl-PL" sz="1800" b="1" dirty="0" err="1" smtClean="0">
                <a:latin typeface="Trebuchet MS" panose="020B0603020202020204" pitchFamily="34" charset="0"/>
              </a:rPr>
              <a:t>cooperation</a:t>
            </a:r>
            <a:endParaRPr lang="pl-PL" sz="1800" b="1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latin typeface="Trebuchet MS" panose="020B0603020202020204" pitchFamily="34" charset="0"/>
              </a:rPr>
              <a:t>Kick of </a:t>
            </a:r>
            <a:r>
              <a:rPr lang="pl-PL" dirty="0" err="1" smtClean="0">
                <a:latin typeface="Trebuchet MS" panose="020B0603020202020204" pitchFamily="34" charset="0"/>
              </a:rPr>
              <a:t>meeting</a:t>
            </a:r>
            <a:r>
              <a:rPr lang="pl-PL" dirty="0" smtClean="0">
                <a:latin typeface="Trebuchet MS" panose="020B0603020202020204" pitchFamily="34" charset="0"/>
              </a:rPr>
              <a:t> – </a:t>
            </a:r>
            <a:r>
              <a:rPr lang="pl-PL" dirty="0" err="1" smtClean="0">
                <a:latin typeface="Trebuchet MS" panose="020B0603020202020204" pitchFamily="34" charset="0"/>
              </a:rPr>
              <a:t>Brussels</a:t>
            </a:r>
            <a:r>
              <a:rPr lang="pl-PL" dirty="0" smtClean="0">
                <a:latin typeface="Trebuchet MS" panose="020B0603020202020204" pitchFamily="34" charset="0"/>
              </a:rPr>
              <a:t>, </a:t>
            </a:r>
            <a:r>
              <a:rPr lang="pl-PL" dirty="0" err="1" smtClean="0">
                <a:latin typeface="Trebuchet MS" panose="020B0603020202020204" pitchFamily="34" charset="0"/>
              </a:rPr>
              <a:t>November</a:t>
            </a:r>
            <a:r>
              <a:rPr lang="pl-PL" dirty="0" smtClean="0">
                <a:latin typeface="Trebuchet MS" panose="020B0603020202020204" pitchFamily="34" charset="0"/>
              </a:rPr>
              <a:t> 2017: </a:t>
            </a:r>
            <a:r>
              <a:rPr lang="pl-PL" dirty="0" err="1" smtClean="0">
                <a:latin typeface="Trebuchet MS" panose="020B0603020202020204" pitchFamily="34" charset="0"/>
              </a:rPr>
              <a:t>definition</a:t>
            </a:r>
            <a:r>
              <a:rPr lang="pl-PL" dirty="0" smtClean="0">
                <a:latin typeface="Trebuchet MS" panose="020B0603020202020204" pitchFamily="34" charset="0"/>
              </a:rPr>
              <a:t> of the mutual </a:t>
            </a:r>
            <a:r>
              <a:rPr lang="pl-PL" dirty="0" err="1" smtClean="0">
                <a:latin typeface="Trebuchet MS" panose="020B0603020202020204" pitchFamily="34" charset="0"/>
              </a:rPr>
              <a:t>intrest</a:t>
            </a:r>
            <a:r>
              <a:rPr lang="pl-PL" dirty="0">
                <a:latin typeface="Trebuchet MS" panose="020B0603020202020204" pitchFamily="34" charset="0"/>
              </a:rPr>
              <a:t> </a:t>
            </a:r>
            <a:r>
              <a:rPr lang="pl-PL" dirty="0" smtClean="0">
                <a:latin typeface="Trebuchet MS" panose="020B0603020202020204" pitchFamily="34" charset="0"/>
              </a:rPr>
              <a:t>and </a:t>
            </a:r>
            <a:r>
              <a:rPr lang="pl-PL" dirty="0" err="1" smtClean="0">
                <a:latin typeface="Trebuchet MS" panose="020B0603020202020204" pitchFamily="34" charset="0"/>
              </a:rPr>
              <a:t>area</a:t>
            </a:r>
            <a:r>
              <a:rPr lang="pl-PL" dirty="0" smtClean="0">
                <a:latin typeface="Trebuchet MS" panose="020B0603020202020204" pitchFamily="34" charset="0"/>
              </a:rPr>
              <a:t> of </a:t>
            </a:r>
            <a:r>
              <a:rPr lang="pl-PL" dirty="0" err="1" smtClean="0">
                <a:latin typeface="Trebuchet MS" panose="020B0603020202020204" pitchFamily="34" charset="0"/>
              </a:rPr>
              <a:t>cooperation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smtClean="0">
                <a:latin typeface="Trebuchet MS" panose="020B0603020202020204" pitchFamily="34" charset="0"/>
              </a:rPr>
              <a:t>SWOT </a:t>
            </a:r>
            <a:r>
              <a:rPr lang="pl-PL" dirty="0" err="1" smtClean="0">
                <a:latin typeface="Trebuchet MS" panose="020B0603020202020204" pitchFamily="34" charset="0"/>
              </a:rPr>
              <a:t>analysis</a:t>
            </a:r>
            <a:r>
              <a:rPr lang="pl-PL" dirty="0" smtClean="0">
                <a:latin typeface="Trebuchet MS" panose="020B0603020202020204" pitchFamily="34" charset="0"/>
              </a:rPr>
              <a:t> of the </a:t>
            </a:r>
            <a:r>
              <a:rPr lang="pl-PL" dirty="0" err="1" smtClean="0">
                <a:latin typeface="Trebuchet MS" panose="020B0603020202020204" pitchFamily="34" charset="0"/>
              </a:rPr>
              <a:t>state</a:t>
            </a:r>
            <a:r>
              <a:rPr lang="pl-PL" dirty="0" smtClean="0">
                <a:latin typeface="Trebuchet MS" panose="020B0603020202020204" pitchFamily="34" charset="0"/>
              </a:rPr>
              <a:t> of the art: </a:t>
            </a:r>
            <a:r>
              <a:rPr lang="pl-PL" dirty="0" err="1" smtClean="0">
                <a:latin typeface="Trebuchet MS" panose="020B0603020202020204" pitchFamily="34" charset="0"/>
              </a:rPr>
              <a:t>how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does</a:t>
            </a:r>
            <a:r>
              <a:rPr lang="pl-PL" dirty="0" smtClean="0">
                <a:latin typeface="Trebuchet MS" panose="020B0603020202020204" pitchFamily="34" charset="0"/>
              </a:rPr>
              <a:t> the ICT </a:t>
            </a:r>
            <a:r>
              <a:rPr lang="pl-PL" dirty="0" err="1" smtClean="0">
                <a:latin typeface="Trebuchet MS" panose="020B0603020202020204" pitchFamily="34" charset="0"/>
              </a:rPr>
              <a:t>sector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looks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like</a:t>
            </a:r>
            <a:r>
              <a:rPr lang="pl-PL" dirty="0" smtClean="0">
                <a:latin typeface="Trebuchet MS" panose="020B0603020202020204" pitchFamily="34" charset="0"/>
              </a:rPr>
              <a:t> in </a:t>
            </a:r>
            <a:r>
              <a:rPr lang="pl-PL" dirty="0" err="1" smtClean="0">
                <a:latin typeface="Trebuchet MS" panose="020B0603020202020204" pitchFamily="34" charset="0"/>
              </a:rPr>
              <a:t>both</a:t>
            </a:r>
            <a:r>
              <a:rPr lang="pl-PL" dirty="0" smtClean="0">
                <a:latin typeface="Trebuchet MS" panose="020B0603020202020204" pitchFamily="34" charset="0"/>
              </a:rPr>
              <a:t> regions? – </a:t>
            </a:r>
            <a:r>
              <a:rPr lang="pl-PL" dirty="0" err="1" smtClean="0">
                <a:latin typeface="Trebuchet MS" panose="020B0603020202020204" pitchFamily="34" charset="0"/>
              </a:rPr>
              <a:t>questionnaire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smtClean="0">
                <a:latin typeface="Trebuchet MS" panose="020B0603020202020204" pitchFamily="34" charset="0"/>
              </a:rPr>
              <a:t>First </a:t>
            </a:r>
            <a:r>
              <a:rPr lang="pl-PL" dirty="0" err="1" smtClean="0">
                <a:latin typeface="Trebuchet MS" panose="020B0603020202020204" pitchFamily="34" charset="0"/>
              </a:rPr>
              <a:t>official</a:t>
            </a:r>
            <a:r>
              <a:rPr lang="pl-PL" dirty="0" smtClean="0">
                <a:latin typeface="Trebuchet MS" panose="020B0603020202020204" pitchFamily="34" charset="0"/>
              </a:rPr>
              <a:t> online </a:t>
            </a:r>
            <a:r>
              <a:rPr lang="pl-PL" dirty="0" err="1" smtClean="0">
                <a:latin typeface="Trebuchet MS" panose="020B0603020202020204" pitchFamily="34" charset="0"/>
              </a:rPr>
              <a:t>conference</a:t>
            </a:r>
            <a:r>
              <a:rPr lang="pl-PL" dirty="0" smtClean="0">
                <a:latin typeface="Trebuchet MS" panose="020B0603020202020204" pitchFamily="34" charset="0"/>
              </a:rPr>
              <a:t>: </a:t>
            </a:r>
            <a:r>
              <a:rPr lang="pl-PL" dirty="0" err="1" smtClean="0">
                <a:latin typeface="Trebuchet MS" panose="020B0603020202020204" pitchFamily="34" charset="0"/>
              </a:rPr>
              <a:t>city</a:t>
            </a:r>
            <a:r>
              <a:rPr lang="pl-PL" dirty="0" smtClean="0">
                <a:latin typeface="Trebuchet MS" panose="020B0603020202020204" pitchFamily="34" charset="0"/>
              </a:rPr>
              <a:t> – </a:t>
            </a:r>
            <a:r>
              <a:rPr lang="pl-PL" dirty="0" err="1" smtClean="0">
                <a:latin typeface="Trebuchet MS" panose="020B0603020202020204" pitchFamily="34" charset="0"/>
              </a:rPr>
              <a:t>education</a:t>
            </a:r>
            <a:r>
              <a:rPr lang="pl-PL" dirty="0" smtClean="0">
                <a:latin typeface="Trebuchet MS" panose="020B0603020202020204" pitchFamily="34" charset="0"/>
              </a:rPr>
              <a:t> – business </a:t>
            </a:r>
            <a:r>
              <a:rPr lang="pl-PL" dirty="0" err="1" smtClean="0">
                <a:latin typeface="Trebuchet MS" panose="020B0603020202020204" pitchFamily="34" charset="0"/>
              </a:rPr>
              <a:t>representatives</a:t>
            </a:r>
            <a:r>
              <a:rPr lang="pl-PL" dirty="0" smtClean="0">
                <a:latin typeface="Trebuchet MS" panose="020B0603020202020204" pitchFamily="34" charset="0"/>
              </a:rPr>
              <a:t> from </a:t>
            </a:r>
            <a:r>
              <a:rPr lang="pl-PL" dirty="0" err="1" smtClean="0">
                <a:latin typeface="Trebuchet MS" panose="020B0603020202020204" pitchFamily="34" charset="0"/>
              </a:rPr>
              <a:t>both</a:t>
            </a:r>
            <a:r>
              <a:rPr lang="pl-PL" dirty="0" smtClean="0">
                <a:latin typeface="Trebuchet MS" panose="020B0603020202020204" pitchFamily="34" charset="0"/>
              </a:rPr>
              <a:t> regions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Trebuchet MS" panose="020B0603020202020204" pitchFamily="34" charset="0"/>
              </a:rPr>
              <a:t>Working</a:t>
            </a:r>
            <a:r>
              <a:rPr lang="pl-PL" dirty="0" smtClean="0">
                <a:latin typeface="Trebuchet MS" panose="020B0603020202020204" pitchFamily="34" charset="0"/>
              </a:rPr>
              <a:t> in regions: </a:t>
            </a:r>
            <a:r>
              <a:rPr lang="pl-PL" dirty="0" err="1" smtClean="0">
                <a:latin typeface="Trebuchet MS" panose="020B0603020202020204" pitchFamily="34" charset="0"/>
              </a:rPr>
              <a:t>assesment</a:t>
            </a:r>
            <a:r>
              <a:rPr lang="pl-PL" dirty="0" smtClean="0">
                <a:latin typeface="Trebuchet MS" panose="020B0603020202020204" pitchFamily="34" charset="0"/>
              </a:rPr>
              <a:t> of the </a:t>
            </a:r>
            <a:r>
              <a:rPr lang="pl-PL" dirty="0" err="1" smtClean="0">
                <a:latin typeface="Trebuchet MS" panose="020B0603020202020204" pitchFamily="34" charset="0"/>
              </a:rPr>
              <a:t>questionnaire</a:t>
            </a:r>
            <a:r>
              <a:rPr lang="pl-PL" dirty="0">
                <a:latin typeface="Trebuchet MS" panose="020B0603020202020204" pitchFamily="34" charset="0"/>
              </a:rPr>
              <a:t>,</a:t>
            </a:r>
            <a:r>
              <a:rPr lang="pl-PL" dirty="0" smtClean="0">
                <a:latin typeface="Trebuchet MS" panose="020B0603020202020204" pitchFamily="34" charset="0"/>
              </a:rPr>
              <a:t> </a:t>
            </a:r>
            <a:r>
              <a:rPr lang="pl-PL" dirty="0" err="1" smtClean="0">
                <a:latin typeface="Trebuchet MS" panose="020B0603020202020204" pitchFamily="34" charset="0"/>
              </a:rPr>
              <a:t>indication</a:t>
            </a:r>
            <a:r>
              <a:rPr lang="pl-PL" dirty="0" smtClean="0">
                <a:latin typeface="Trebuchet MS" panose="020B0603020202020204" pitchFamily="34" charset="0"/>
              </a:rPr>
              <a:t> of </a:t>
            </a:r>
            <a:r>
              <a:rPr lang="pl-PL" dirty="0" err="1" smtClean="0">
                <a:latin typeface="Trebuchet MS" panose="020B0603020202020204" pitchFamily="34" charset="0"/>
              </a:rPr>
              <a:t>firms</a:t>
            </a:r>
            <a:r>
              <a:rPr lang="pl-PL" dirty="0" smtClean="0">
                <a:latin typeface="Trebuchet MS" panose="020B0603020202020204" pitchFamily="34" charset="0"/>
              </a:rPr>
              <a:t> to be </a:t>
            </a:r>
            <a:r>
              <a:rPr lang="pl-PL" dirty="0" err="1" smtClean="0">
                <a:latin typeface="Trebuchet MS" panose="020B0603020202020204" pitchFamily="34" charset="0"/>
              </a:rPr>
              <a:t>involved</a:t>
            </a:r>
            <a:r>
              <a:rPr lang="pl-PL" dirty="0" smtClean="0">
                <a:latin typeface="Trebuchet MS" panose="020B0603020202020204" pitchFamily="34" charset="0"/>
              </a:rPr>
              <a:t> in the </a:t>
            </a:r>
            <a:r>
              <a:rPr lang="pl-PL" dirty="0" err="1" smtClean="0">
                <a:latin typeface="Trebuchet MS" panose="020B0603020202020204" pitchFamily="34" charset="0"/>
              </a:rPr>
              <a:t>project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dirty="0" err="1" smtClean="0">
                <a:latin typeface="Trebuchet MS" panose="020B0603020202020204" pitchFamily="34" charset="0"/>
              </a:rPr>
              <a:t>Niches</a:t>
            </a:r>
            <a:r>
              <a:rPr lang="pl-PL" dirty="0" smtClean="0">
                <a:latin typeface="Trebuchet MS" panose="020B0603020202020204" pitchFamily="34" charset="0"/>
              </a:rPr>
              <a:t> of </a:t>
            </a:r>
            <a:r>
              <a:rPr lang="pl-PL" dirty="0" err="1" smtClean="0">
                <a:latin typeface="Trebuchet MS" panose="020B0603020202020204" pitchFamily="34" charset="0"/>
              </a:rPr>
              <a:t>cooperation</a:t>
            </a:r>
            <a:r>
              <a:rPr lang="pl-PL" dirty="0" smtClean="0">
                <a:latin typeface="Trebuchet MS" panose="020B0603020202020204" pitchFamily="34" charset="0"/>
              </a:rPr>
              <a:t>: </a:t>
            </a:r>
            <a:r>
              <a:rPr lang="pl-PL" dirty="0" err="1" smtClean="0">
                <a:latin typeface="Trebuchet MS" panose="020B0603020202020204" pitchFamily="34" charset="0"/>
              </a:rPr>
              <a:t>clarification</a:t>
            </a:r>
            <a:r>
              <a:rPr lang="pl-PL" dirty="0" smtClean="0">
                <a:latin typeface="Trebuchet MS" panose="020B0603020202020204" pitchFamily="34" charset="0"/>
              </a:rPr>
              <a:t> of the </a:t>
            </a:r>
            <a:r>
              <a:rPr lang="pl-PL" dirty="0" err="1" smtClean="0">
                <a:latin typeface="Trebuchet MS" panose="020B0603020202020204" pitchFamily="34" charset="0"/>
              </a:rPr>
              <a:t>areas</a:t>
            </a:r>
            <a:r>
              <a:rPr lang="pl-PL" dirty="0" smtClean="0">
                <a:latin typeface="Trebuchet MS" panose="020B0603020202020204" pitchFamily="34" charset="0"/>
              </a:rPr>
              <a:t> of mutual </a:t>
            </a:r>
            <a:r>
              <a:rPr lang="pl-PL" dirty="0" err="1" smtClean="0">
                <a:latin typeface="Trebuchet MS" panose="020B0603020202020204" pitchFamily="34" charset="0"/>
              </a:rPr>
              <a:t>intrest</a:t>
            </a:r>
            <a:endParaRPr lang="pl-PL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pl-PL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4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pl-PL" sz="1800" b="1" dirty="0" smtClean="0"/>
              <a:t>First </a:t>
            </a:r>
            <a:r>
              <a:rPr lang="pl-PL" sz="1800" b="1" dirty="0" err="1"/>
              <a:t>mission</a:t>
            </a:r>
            <a:r>
              <a:rPr lang="pl-PL" sz="1800" b="1" dirty="0"/>
              <a:t> in </a:t>
            </a:r>
            <a:r>
              <a:rPr lang="pl-PL" sz="1800" b="1" dirty="0" smtClean="0"/>
              <a:t>Poland – May 2018: </a:t>
            </a:r>
          </a:p>
          <a:p>
            <a:pPr marL="742950" lvl="1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err="1" smtClean="0"/>
              <a:t>Meetings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te </a:t>
            </a:r>
            <a:r>
              <a:rPr lang="pl-PL" dirty="0" err="1" smtClean="0"/>
              <a:t>representatives</a:t>
            </a:r>
            <a:r>
              <a:rPr lang="pl-PL" dirty="0" smtClean="0"/>
              <a:t> of </a:t>
            </a:r>
            <a:r>
              <a:rPr lang="pl-PL" dirty="0" err="1" smtClean="0"/>
              <a:t>entities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expressed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of </a:t>
            </a:r>
            <a:r>
              <a:rPr lang="pl-PL" dirty="0" err="1" smtClean="0"/>
              <a:t>cooperation</a:t>
            </a:r>
            <a:r>
              <a:rPr lang="pl-PL" dirty="0" smtClean="0"/>
              <a:t>:</a:t>
            </a:r>
          </a:p>
          <a:p>
            <a:pPr marL="1257300" lvl="2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dirty="0" err="1" smtClean="0"/>
              <a:t>Local</a:t>
            </a:r>
            <a:r>
              <a:rPr lang="pl-PL" sz="1600" dirty="0" smtClean="0"/>
              <a:t> </a:t>
            </a:r>
            <a:r>
              <a:rPr lang="pl-PL" sz="1600" dirty="0" err="1" smtClean="0"/>
              <a:t>government</a:t>
            </a:r>
            <a:endParaRPr lang="pl-PL" sz="1600" dirty="0" smtClean="0"/>
          </a:p>
          <a:p>
            <a:pPr marL="1257300" lvl="2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dirty="0" err="1" smtClean="0"/>
              <a:t>Universities</a:t>
            </a:r>
            <a:endParaRPr lang="pl-PL" sz="1600" dirty="0" smtClean="0"/>
          </a:p>
          <a:p>
            <a:pPr marL="1257300" lvl="2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dirty="0" smtClean="0"/>
              <a:t>Start-</a:t>
            </a:r>
            <a:r>
              <a:rPr lang="pl-PL" sz="1600" dirty="0" err="1" smtClean="0"/>
              <a:t>up</a:t>
            </a:r>
            <a:r>
              <a:rPr lang="pl-PL" sz="1600" dirty="0" smtClean="0"/>
              <a:t> and business </a:t>
            </a:r>
            <a:r>
              <a:rPr lang="pl-PL" sz="1600" dirty="0" err="1" smtClean="0"/>
              <a:t>support</a:t>
            </a:r>
            <a:r>
              <a:rPr lang="pl-PL" sz="1600" dirty="0" smtClean="0"/>
              <a:t> environment</a:t>
            </a:r>
          </a:p>
          <a:p>
            <a:pPr marL="1257300" lvl="2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dirty="0" err="1" smtClean="0"/>
              <a:t>Firms</a:t>
            </a:r>
            <a:r>
              <a:rPr lang="pl-PL" sz="1600" dirty="0" smtClean="0"/>
              <a:t> </a:t>
            </a:r>
            <a:endParaRPr lang="pl-PL" sz="1400" dirty="0" smtClean="0"/>
          </a:p>
          <a:p>
            <a:pPr marL="742950" lvl="1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err="1" smtClean="0"/>
              <a:t>signing</a:t>
            </a:r>
            <a:r>
              <a:rPr lang="pl-PL" dirty="0" smtClean="0"/>
              <a:t> </a:t>
            </a:r>
            <a:r>
              <a:rPr lang="pl-PL" dirty="0"/>
              <a:t>the Memorandum of </a:t>
            </a:r>
            <a:r>
              <a:rPr lang="pl-PL" dirty="0" err="1"/>
              <a:t>Understanding</a:t>
            </a:r>
            <a:r>
              <a:rPr lang="pl-PL" dirty="0"/>
              <a:t> by </a:t>
            </a:r>
            <a:r>
              <a:rPr lang="pl-PL" dirty="0" err="1"/>
              <a:t>representatives</a:t>
            </a:r>
            <a:r>
              <a:rPr lang="pl-PL" dirty="0"/>
              <a:t> of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 smtClean="0"/>
              <a:t>partners</a:t>
            </a:r>
            <a:r>
              <a:rPr lang="pl-PL" dirty="0" smtClean="0"/>
              <a:t> – CIOESTE and ARRSA</a:t>
            </a:r>
          </a:p>
          <a:p>
            <a:pPr marL="742950" lvl="1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err="1" smtClean="0"/>
              <a:t>Roadmap</a:t>
            </a:r>
            <a:r>
              <a:rPr lang="pl-PL" dirty="0" smtClean="0"/>
              <a:t> of </a:t>
            </a:r>
            <a:r>
              <a:rPr lang="pl-PL" dirty="0" err="1" smtClean="0"/>
              <a:t>cooperation</a:t>
            </a:r>
            <a:r>
              <a:rPr lang="pl-PL" dirty="0" smtClean="0"/>
              <a:t>: </a:t>
            </a:r>
            <a:r>
              <a:rPr lang="pl-PL" dirty="0" err="1" smtClean="0"/>
              <a:t>niches</a:t>
            </a:r>
            <a:r>
              <a:rPr lang="pl-PL" dirty="0" smtClean="0"/>
              <a:t>, </a:t>
            </a:r>
            <a:r>
              <a:rPr lang="pl-PL" dirty="0" err="1" smtClean="0"/>
              <a:t>firms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ways</a:t>
            </a:r>
            <a:r>
              <a:rPr lang="pl-PL" dirty="0" smtClean="0"/>
              <a:t> of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indicated</a:t>
            </a:r>
            <a:endParaRPr lang="pl-PL" dirty="0" smtClean="0"/>
          </a:p>
          <a:p>
            <a:pPr marL="742950" lvl="1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ü"/>
            </a:pPr>
            <a:endParaRPr lang="pl-PL" dirty="0"/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pl-PL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pl-PL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9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lvl="1" algn="ctr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pl-PL" sz="2000" b="1" dirty="0" err="1" smtClean="0">
                <a:latin typeface="Trebuchet MS" panose="020B0603020202020204" pitchFamily="34" charset="0"/>
              </a:rPr>
              <a:t>After</a:t>
            </a:r>
            <a:r>
              <a:rPr lang="pl-PL" sz="2000" b="1" dirty="0" smtClean="0">
                <a:latin typeface="Trebuchet MS" panose="020B0603020202020204" pitchFamily="34" charset="0"/>
              </a:rPr>
              <a:t> the </a:t>
            </a:r>
            <a:r>
              <a:rPr lang="pl-PL" sz="2000" b="1" dirty="0" err="1" smtClean="0">
                <a:latin typeface="Trebuchet MS" panose="020B0603020202020204" pitchFamily="34" charset="0"/>
              </a:rPr>
              <a:t>mission</a:t>
            </a:r>
            <a:r>
              <a:rPr lang="pl-PL" sz="2000" b="1" dirty="0" smtClean="0">
                <a:latin typeface="Trebuchet MS" panose="020B0603020202020204" pitchFamily="34" charset="0"/>
              </a:rPr>
              <a:t> in Poland – </a:t>
            </a:r>
            <a:r>
              <a:rPr lang="pl-PL" sz="2000" b="1" dirty="0" err="1" smtClean="0">
                <a:latin typeface="Trebuchet MS" panose="020B0603020202020204" pitchFamily="34" charset="0"/>
              </a:rPr>
              <a:t>before</a:t>
            </a:r>
            <a:r>
              <a:rPr lang="pl-PL" sz="2000" b="1" dirty="0" smtClean="0">
                <a:latin typeface="Trebuchet MS" panose="020B0603020202020204" pitchFamily="34" charset="0"/>
              </a:rPr>
              <a:t> the </a:t>
            </a:r>
            <a:r>
              <a:rPr lang="pl-PL" sz="2000" b="1" dirty="0" err="1" smtClean="0">
                <a:latin typeface="Trebuchet MS" panose="020B0603020202020204" pitchFamily="34" charset="0"/>
              </a:rPr>
              <a:t>mission</a:t>
            </a:r>
            <a:r>
              <a:rPr lang="pl-PL" sz="2000" b="1" dirty="0" smtClean="0">
                <a:latin typeface="Trebuchet MS" panose="020B0603020202020204" pitchFamily="34" charset="0"/>
              </a:rPr>
              <a:t> in </a:t>
            </a:r>
            <a:r>
              <a:rPr lang="pl-PL" sz="2000" b="1" dirty="0" err="1" smtClean="0">
                <a:latin typeface="Trebuchet MS" panose="020B0603020202020204" pitchFamily="34" charset="0"/>
              </a:rPr>
              <a:t>Brazil</a:t>
            </a:r>
            <a:r>
              <a:rPr lang="pl-PL" sz="2000" b="1" dirty="0" smtClean="0">
                <a:latin typeface="Trebuchet MS" panose="020B060302020202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sz="1800" dirty="0" err="1" smtClean="0">
                <a:latin typeface="Trebuchet MS" panose="020B0603020202020204" pitchFamily="34" charset="0"/>
              </a:rPr>
              <a:t>Weekly</a:t>
            </a:r>
            <a:r>
              <a:rPr lang="pl-PL" sz="1800" dirty="0" smtClean="0">
                <a:latin typeface="Trebuchet MS" panose="020B0603020202020204" pitchFamily="34" charset="0"/>
              </a:rPr>
              <a:t> Skype </a:t>
            </a:r>
            <a:r>
              <a:rPr lang="pl-PL" sz="1800" dirty="0" err="1" smtClean="0">
                <a:latin typeface="Trebuchet MS" panose="020B0603020202020204" pitchFamily="34" charset="0"/>
              </a:rPr>
              <a:t>calls</a:t>
            </a:r>
            <a:r>
              <a:rPr lang="pl-PL" sz="1800" dirty="0" smtClean="0">
                <a:latin typeface="Trebuchet MS" panose="020B0603020202020204" pitchFamily="34" charset="0"/>
              </a:rPr>
              <a:t> </a:t>
            </a:r>
            <a:r>
              <a:rPr lang="pl-PL" sz="1800" dirty="0" err="1" smtClean="0">
                <a:latin typeface="Trebuchet MS" panose="020B0603020202020204" pitchFamily="34" charset="0"/>
              </a:rPr>
              <a:t>between</a:t>
            </a:r>
            <a:r>
              <a:rPr lang="pl-PL" sz="1800" dirty="0" smtClean="0">
                <a:latin typeface="Trebuchet MS" panose="020B0603020202020204" pitchFamily="34" charset="0"/>
              </a:rPr>
              <a:t> </a:t>
            </a:r>
            <a:r>
              <a:rPr lang="pl-PL" sz="1800" dirty="0" err="1" smtClean="0">
                <a:latin typeface="Trebuchet MS" panose="020B0603020202020204" pitchFamily="34" charset="0"/>
              </a:rPr>
              <a:t>project</a:t>
            </a:r>
            <a:r>
              <a:rPr lang="pl-PL" sz="1800" dirty="0" smtClean="0">
                <a:latin typeface="Trebuchet MS" panose="020B0603020202020204" pitchFamily="34" charset="0"/>
              </a:rPr>
              <a:t> </a:t>
            </a:r>
            <a:r>
              <a:rPr lang="pl-PL" sz="1800" dirty="0" err="1" smtClean="0">
                <a:latin typeface="Trebuchet MS" panose="020B0603020202020204" pitchFamily="34" charset="0"/>
              </a:rPr>
              <a:t>partners</a:t>
            </a:r>
            <a:endParaRPr lang="pl-PL" sz="1800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sz="1800" dirty="0" err="1" smtClean="0">
                <a:latin typeface="Trebuchet MS" panose="020B0603020202020204" pitchFamily="34" charset="0"/>
              </a:rPr>
              <a:t>Bilateral</a:t>
            </a:r>
            <a:r>
              <a:rPr lang="pl-PL" sz="1800" dirty="0" smtClean="0">
                <a:latin typeface="Trebuchet MS" panose="020B0603020202020204" pitchFamily="34" charset="0"/>
              </a:rPr>
              <a:t> on-line </a:t>
            </a:r>
            <a:r>
              <a:rPr lang="pl-PL" sz="1800" dirty="0" err="1" smtClean="0">
                <a:latin typeface="Trebuchet MS" panose="020B0603020202020204" pitchFamily="34" charset="0"/>
              </a:rPr>
              <a:t>meetings</a:t>
            </a:r>
            <a:r>
              <a:rPr lang="pl-PL" sz="1800" dirty="0">
                <a:latin typeface="Trebuchet MS" panose="020B0603020202020204" pitchFamily="34" charset="0"/>
              </a:rPr>
              <a:t> </a:t>
            </a:r>
            <a:r>
              <a:rPr lang="pl-PL" sz="1800" dirty="0" smtClean="0">
                <a:latin typeface="Trebuchet MS" panose="020B0603020202020204" pitchFamily="34" charset="0"/>
              </a:rPr>
              <a:t>of </a:t>
            </a:r>
            <a:r>
              <a:rPr lang="pl-PL" sz="1800" dirty="0" err="1" smtClean="0">
                <a:latin typeface="Trebuchet MS" panose="020B0603020202020204" pitchFamily="34" charset="0"/>
              </a:rPr>
              <a:t>firms</a:t>
            </a:r>
            <a:r>
              <a:rPr lang="pl-PL" sz="1800" dirty="0" smtClean="0">
                <a:latin typeface="Trebuchet MS" panose="020B0603020202020204" pitchFamily="34" charset="0"/>
              </a:rPr>
              <a:t>: CIOESTE and ARRSA as a </a:t>
            </a:r>
            <a:r>
              <a:rPr lang="pl-PL" sz="1800" dirty="0" err="1" smtClean="0">
                <a:latin typeface="Trebuchet MS" panose="020B0603020202020204" pitchFamily="34" charset="0"/>
              </a:rPr>
              <a:t>facilitators</a:t>
            </a:r>
            <a:r>
              <a:rPr lang="pl-PL" sz="1800" dirty="0" smtClean="0">
                <a:latin typeface="Trebuchet MS" panose="020B0603020202020204" pitchFamily="34" charset="0"/>
              </a:rPr>
              <a:t> </a:t>
            </a:r>
            <a:r>
              <a:rPr lang="pl-PL" sz="1800" dirty="0">
                <a:latin typeface="Trebuchet MS" panose="020B0603020202020204" pitchFamily="34" charset="0"/>
              </a:rPr>
              <a:t> </a:t>
            </a:r>
            <a:r>
              <a:rPr lang="pl-PL" sz="1800" dirty="0" smtClean="0">
                <a:latin typeface="Trebuchet MS" panose="020B0603020202020204" pitchFamily="34" charset="0"/>
              </a:rPr>
              <a:t>                     of </a:t>
            </a:r>
            <a:r>
              <a:rPr lang="pl-PL" sz="1800" dirty="0" err="1" smtClean="0">
                <a:latin typeface="Trebuchet MS" panose="020B0603020202020204" pitchFamily="34" charset="0"/>
              </a:rPr>
              <a:t>cooperation</a:t>
            </a:r>
            <a:endParaRPr lang="pl-PL" sz="1800" dirty="0" smtClean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sz="1800" dirty="0" err="1" smtClean="0">
                <a:latin typeface="Trebuchet MS" panose="020B0603020202020204" pitchFamily="34" charset="0"/>
              </a:rPr>
              <a:t>Details</a:t>
            </a:r>
            <a:r>
              <a:rPr lang="pl-PL" sz="1800" dirty="0" smtClean="0">
                <a:latin typeface="Trebuchet MS" panose="020B0603020202020204" pitchFamily="34" charset="0"/>
              </a:rPr>
              <a:t> of the </a:t>
            </a:r>
            <a:r>
              <a:rPr lang="pl-PL" sz="1800" dirty="0" err="1" smtClean="0">
                <a:latin typeface="Trebuchet MS" panose="020B0603020202020204" pitchFamily="34" charset="0"/>
              </a:rPr>
              <a:t>roadmap</a:t>
            </a:r>
            <a:r>
              <a:rPr lang="pl-PL" sz="1800" dirty="0" smtClean="0">
                <a:latin typeface="Trebuchet MS" panose="020B0603020202020204" pitchFamily="34" charset="0"/>
              </a:rPr>
              <a:t>: </a:t>
            </a:r>
            <a:r>
              <a:rPr lang="pl-PL" sz="1800" dirty="0" err="1" smtClean="0">
                <a:latin typeface="Trebuchet MS" panose="020B0603020202020204" pitchFamily="34" charset="0"/>
              </a:rPr>
              <a:t>towards</a:t>
            </a:r>
            <a:r>
              <a:rPr lang="pl-PL" sz="1800" dirty="0" smtClean="0">
                <a:latin typeface="Trebuchet MS" panose="020B0603020202020204" pitchFamily="34" charset="0"/>
              </a:rPr>
              <a:t> the </a:t>
            </a:r>
            <a:r>
              <a:rPr lang="pl-PL" sz="1800" dirty="0" err="1" smtClean="0">
                <a:latin typeface="Trebuchet MS" panose="020B0603020202020204" pitchFamily="34" charset="0"/>
              </a:rPr>
              <a:t>action</a:t>
            </a:r>
            <a:r>
              <a:rPr lang="pl-PL" sz="1800" dirty="0" smtClean="0">
                <a:latin typeface="Trebuchet MS" panose="020B0603020202020204" pitchFamily="34" charset="0"/>
              </a:rPr>
              <a:t> plan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r>
              <a:rPr lang="pl-PL" sz="1800" dirty="0" err="1" smtClean="0">
                <a:latin typeface="Trebuchet MS" panose="020B0603020202020204" pitchFamily="34" charset="0"/>
              </a:rPr>
              <a:t>Preparation</a:t>
            </a:r>
            <a:r>
              <a:rPr lang="pl-PL" sz="1800" dirty="0" smtClean="0">
                <a:latin typeface="Trebuchet MS" panose="020B0603020202020204" pitchFamily="34" charset="0"/>
              </a:rPr>
              <a:t> of the </a:t>
            </a:r>
            <a:r>
              <a:rPr lang="pl-PL" sz="1800" dirty="0" err="1" smtClean="0">
                <a:latin typeface="Trebuchet MS" panose="020B0603020202020204" pitchFamily="34" charset="0"/>
              </a:rPr>
              <a:t>second</a:t>
            </a:r>
            <a:r>
              <a:rPr lang="pl-PL" sz="1800" dirty="0" smtClean="0">
                <a:latin typeface="Trebuchet MS" panose="020B0603020202020204" pitchFamily="34" charset="0"/>
              </a:rPr>
              <a:t> </a:t>
            </a:r>
            <a:r>
              <a:rPr lang="pl-PL" sz="1800" dirty="0" err="1" smtClean="0">
                <a:latin typeface="Trebuchet MS" panose="020B0603020202020204" pitchFamily="34" charset="0"/>
              </a:rPr>
              <a:t>mission</a:t>
            </a:r>
            <a:r>
              <a:rPr lang="pl-PL" sz="1800" dirty="0" smtClean="0">
                <a:latin typeface="Trebuchet MS" panose="020B0603020202020204" pitchFamily="34" charset="0"/>
              </a:rPr>
              <a:t> agenda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pl-PL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pl-PL" dirty="0" smtClean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ü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33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03</a:t>
            </a:r>
            <a:endParaRPr lang="es-ES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16"/>
          <p:cNvSpPr txBox="1">
            <a:spLocks/>
          </p:cNvSpPr>
          <p:nvPr/>
        </p:nvSpPr>
        <p:spPr>
          <a:xfrm>
            <a:off x="2415205" y="3621519"/>
            <a:ext cx="5451475" cy="291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1C5E4"/>
              </a:buClr>
              <a:buFont typeface="Arial"/>
              <a:buNone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1pPr>
            <a:lvl2pPr marL="0" indent="-140400" algn="l" defTabSz="457200" rtl="0" eaLnBrk="1" latinLnBrk="0" hangingPunct="1">
              <a:spcBef>
                <a:spcPts val="600"/>
              </a:spcBef>
              <a:buClr>
                <a:srgbClr val="C1C5E4"/>
              </a:buClr>
              <a:buSzPct val="100000"/>
              <a:buFont typeface="Lucida Grande"/>
              <a:buChar char="❘"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62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UC P">
      <a:dk1>
        <a:srgbClr val="0A3B7D"/>
      </a:dk1>
      <a:lt1>
        <a:srgbClr val="FFFFFF"/>
      </a:lt1>
      <a:dk2>
        <a:srgbClr val="DFDEDE"/>
      </a:dk2>
      <a:lt2>
        <a:srgbClr val="FFFFFF"/>
      </a:lt2>
      <a:accent1>
        <a:srgbClr val="09387B"/>
      </a:accent1>
      <a:accent2>
        <a:srgbClr val="FFFE01"/>
      </a:accent2>
      <a:accent3>
        <a:srgbClr val="435392"/>
      </a:accent3>
      <a:accent4>
        <a:srgbClr val="EFEC64"/>
      </a:accent4>
      <a:accent5>
        <a:srgbClr val="BFC4D7"/>
      </a:accent5>
      <a:accent6>
        <a:srgbClr val="F9F6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826</Words>
  <Application>Microsoft Office PowerPoint</Application>
  <PresentationFormat>Apresentação na tela (16:9)</PresentationFormat>
  <Paragraphs>395</Paragraphs>
  <Slides>22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Trebuchet MS</vt:lpstr>
      <vt:lpstr>Wingdings</vt:lpstr>
      <vt:lpstr>Tema de Office</vt:lpstr>
      <vt:lpstr>International Urban cooperation</vt:lpstr>
      <vt:lpstr>OUTLINE</vt:lpstr>
      <vt:lpstr>PAIRING OBJECTIVE</vt:lpstr>
      <vt:lpstr>Pairing OBJECTIVE</vt:lpstr>
      <vt:lpstr>MAIN MILESTONES</vt:lpstr>
      <vt:lpstr>MILESTONES</vt:lpstr>
      <vt:lpstr>MILESTONES</vt:lpstr>
      <vt:lpstr>MILESTONES</vt:lpstr>
      <vt:lpstr>PRIORITIES</vt:lpstr>
      <vt:lpstr>PRIORITIES</vt:lpstr>
      <vt:lpstr>TRANSFORMATIVE Activities</vt:lpstr>
      <vt:lpstr>TRANSFORMATIVE ACTIVITIES</vt:lpstr>
      <vt:lpstr>TRANSFORMATIVE ACTIVITIES</vt:lpstr>
      <vt:lpstr>TRANSFORMATIVE ACTIVITIES</vt:lpstr>
      <vt:lpstr>KEY ACTIONS</vt:lpstr>
      <vt:lpstr>KEY ACTIONS</vt:lpstr>
      <vt:lpstr>KEY ACTIONS</vt:lpstr>
      <vt:lpstr>TIMELINE</vt:lpstr>
      <vt:lpstr>LESSONS LEARNED</vt:lpstr>
      <vt:lpstr>LESSONS LEARNED</vt:lpstr>
      <vt:lpstr>DOS &amp; DON’TS</vt:lpstr>
      <vt:lpstr>DOS &amp; DON’TS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Rhaellyse Cassia Eugenia Oliveira Gonça</cp:lastModifiedBy>
  <cp:revision>206</cp:revision>
  <dcterms:created xsi:type="dcterms:W3CDTF">2010-04-12T23:12:02Z</dcterms:created>
  <dcterms:modified xsi:type="dcterms:W3CDTF">2018-11-23T11:58:32Z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